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charts/chart2.xml" ContentType="application/vnd.openxmlformats-officedocument.drawingml.chart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title>
      <c:tx>
        <c:rich>
          <a:bodyPr/>
          <a:lstStyle/>
          <a:p>
            <a:pPr>
              <a:defRPr sz="1100" b="0" i="0" u="none" strike="noStrike">
                <a:solidFill>
                  <a:srgbClr val="5DCAA5"/>
                </a:solidFill>
                <a:latin typeface="Calibri"/>
              </a:defRPr>
            </a:pPr>
            <a:r>
              <a:rPr sz="1100" b="0" i="0" u="none" strike="noStrike">
                <a:solidFill>
                  <a:srgbClr val="5DCAA5"/>
                </a:solidFill>
                <a:latin typeface="Calibri"/>
              </a:rPr>
              <a:t>Monthly revenue ($)</a:t>
            </a:r>
          </a:p>
        </c:rich>
      </c:tx>
      <c:layout/>
      <c:overlay val="0"/>
    </c:title>
    <c:autoTitleDeleted val="0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Monthly revenue ($)</c:v>
                </c:pt>
              </c:strCache>
            </c:strRef>
          </c:tx>
          <c:spPr>
            <a:solidFill>
              <a:srgbClr val="5DCAA5"/>
            </a:solidFill>
            <a:ln w="31750" cap="flat">
              <a:solidFill>
                <a:srgbClr val="5DCAA5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5DCAA5"/>
              </a:solidFill>
              <a:ln w="9525" cap="flat">
                <a:solidFill>
                  <a:srgbClr val="1D9E75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Sheet1!$A$2:$A$13</c:f>
              <c:multiLvlStrCache>
                <c:ptCount val="12"/>
                <c:lvl>
                  <c:pt idx="0">
                    <c:v>M1</c:v>
                  </c:pt>
                  <c:pt idx="1">
                    <c:v>M2</c:v>
                  </c:pt>
                  <c:pt idx="2">
                    <c:v>M3</c:v>
                  </c:pt>
                  <c:pt idx="3">
                    <c:v>M4</c:v>
                  </c:pt>
                  <c:pt idx="4">
                    <c:v>M5</c:v>
                  </c:pt>
                  <c:pt idx="5">
                    <c:v>M6</c:v>
                  </c:pt>
                  <c:pt idx="6">
                    <c:v>M7</c:v>
                  </c:pt>
                  <c:pt idx="7">
                    <c:v>M8</c:v>
                  </c:pt>
                  <c:pt idx="8">
                    <c:v>M9</c:v>
                  </c:pt>
                  <c:pt idx="9">
                    <c:v>M10</c:v>
                  </c:pt>
                  <c:pt idx="10">
                    <c:v>M11</c:v>
                  </c:pt>
                  <c:pt idx="11">
                    <c:v>M12</c:v>
                  </c:pt>
                </c:lvl>
              </c:multiLvlStrCache>
            </c:multiLvl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50</c:v>
                </c:pt>
                <c:pt idx="1">
                  <c:v>110</c:v>
                </c:pt>
                <c:pt idx="2">
                  <c:v>350</c:v>
                </c:pt>
                <c:pt idx="3">
                  <c:v>700</c:v>
                </c:pt>
                <c:pt idx="4">
                  <c:v>1200</c:v>
                </c:pt>
                <c:pt idx="5">
                  <c:v>2200</c:v>
                </c:pt>
                <c:pt idx="6">
                  <c:v>3300</c:v>
                </c:pt>
                <c:pt idx="7">
                  <c:v>4200</c:v>
                </c:pt>
                <c:pt idx="8">
                  <c:v>5200</c:v>
                </c:pt>
                <c:pt idx="9">
                  <c:v>6500</c:v>
                </c:pt>
                <c:pt idx="10">
                  <c:v>8000</c:v>
                </c:pt>
                <c:pt idx="11">
                  <c:v>9800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8FA89B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162C22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800" b="0" i="0" u="none" strike="noStrike">
                <a:solidFill>
                  <a:srgbClr val="8FA89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solidFill>
          <a:srgbClr val="0F2119"/>
        </a:solidFill>
        <a:ln>
          <a:noFill/>
        </a:ln>
        <a:effectLst/>
      </c:spPr>
    </c:plotArea>
    <c:plotVisOnly val="1"/>
    <c:dispBlanksAs val="span"/>
  </c:chart>
  <c:spPr>
    <a:solidFill>
      <a:srgbClr val="0F2119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85800" y="310896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INVESTOR PITCH DECK • 2026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7626096" y="585216"/>
            <a:ext cx="109728" cy="109728"/>
          </a:xfrm>
          <a:prstGeom prst="ellipse">
            <a:avLst/>
          </a:prstGeom>
          <a:solidFill>
            <a:srgbClr val="5DCAA5"/>
          </a:solidFill>
          <a:ln w="12700">
            <a:solidFill>
              <a:srgbClr val="5DCAA5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193024" y="969264"/>
            <a:ext cx="73152" cy="73152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909560" y="1325880"/>
            <a:ext cx="91440" cy="91440"/>
          </a:xfrm>
          <a:prstGeom prst="ellipse">
            <a:avLst/>
          </a:prstGeom>
          <a:solidFill>
            <a:srgbClr val="5DCAA5"/>
          </a:solidFill>
          <a:ln w="12700">
            <a:solidFill>
              <a:srgbClr val="5DCAA5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86384" y="1296619"/>
            <a:ext cx="164592" cy="164592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27532" y="1337767"/>
            <a:ext cx="82296" cy="82296"/>
          </a:xfrm>
          <a:prstGeom prst="ellipse">
            <a:avLst/>
          </a:prstGeom>
          <a:solidFill>
            <a:srgbClr val="0A1812"/>
          </a:solidFill>
          <a:ln w="12700">
            <a:solidFill>
              <a:srgbClr val="0A1812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843991" y="1444752"/>
            <a:ext cx="49378" cy="11521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90118" y="1527048"/>
            <a:ext cx="757123" cy="345643"/>
          </a:xfrm>
          <a:prstGeom prst="triangl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72414" y="1609344"/>
            <a:ext cx="592531" cy="222199"/>
          </a:xfrm>
          <a:prstGeom prst="triangle">
            <a:avLst/>
          </a:prstGeom>
          <a:solidFill>
            <a:srgbClr val="0A1812"/>
          </a:solidFill>
          <a:ln w="12700">
            <a:solidFill>
              <a:srgbClr val="0A1812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1823314"/>
            <a:ext cx="822960" cy="65837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07822" y="1790395"/>
            <a:ext cx="115214" cy="115214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1214323" y="1790395"/>
            <a:ext cx="115214" cy="115214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2194560"/>
            <a:ext cx="8229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400" b="1" spc="-2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6400" dirty="0"/>
          </a:p>
        </p:txBody>
      </p:sp>
      <p:sp>
        <p:nvSpPr>
          <p:cNvPr id="17" name="Text 15"/>
          <p:cNvSpPr/>
          <p:nvPr/>
        </p:nvSpPr>
        <p:spPr>
          <a:xfrm>
            <a:off x="457200" y="3017520"/>
            <a:ext cx="82296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digital wardrobe — every day, every season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457200" y="3419856"/>
            <a:ext cx="8229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Uzbekistan's first AI-powered wardrobe management platform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457200" y="3895344"/>
            <a:ext cx="8229600" cy="0"/>
          </a:xfrm>
          <a:prstGeom prst="line">
            <a:avLst/>
          </a:prstGeom>
          <a:noFill/>
          <a:ln w="6350">
            <a:solidFill>
              <a:srgbClr val="2A4D3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7200" y="3986784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20,000+</a:t>
            </a:r>
            <a:endParaRPr lang="en-US" sz="2800" dirty="0"/>
          </a:p>
        </p:txBody>
      </p:sp>
      <p:sp>
        <p:nvSpPr>
          <p:cNvPr id="21" name="Text 19"/>
          <p:cNvSpPr/>
          <p:nvPr/>
        </p:nvSpPr>
        <p:spPr>
          <a:xfrm>
            <a:off x="457200" y="4407408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users in year one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3200400" y="3986784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plans</a:t>
            </a:r>
            <a:endParaRPr lang="en-US" sz="2800" dirty="0"/>
          </a:p>
        </p:txBody>
      </p:sp>
      <p:sp>
        <p:nvSpPr>
          <p:cNvPr id="23" name="Text 21"/>
          <p:cNvSpPr/>
          <p:nvPr/>
        </p:nvSpPr>
        <p:spPr>
          <a:xfrm>
            <a:off x="3200400" y="4407408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· Pro · Family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5943600" y="3986784"/>
            <a:ext cx="2560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weeks</a:t>
            </a:r>
            <a:endParaRPr lang="en-US" sz="2800" dirty="0"/>
          </a:p>
        </p:txBody>
      </p:sp>
      <p:sp>
        <p:nvSpPr>
          <p:cNvPr id="25" name="Text 23"/>
          <p:cNvSpPr/>
          <p:nvPr/>
        </p:nvSpPr>
        <p:spPr>
          <a:xfrm>
            <a:off x="5943600" y="4407408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version timeline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108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 PLANS &amp; PRICING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right plan for every user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1664208"/>
            <a:ext cx="2645664" cy="274320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664208"/>
            <a:ext cx="2645664" cy="27432"/>
          </a:xfrm>
          <a:prstGeom prst="rect">
            <a:avLst/>
          </a:prstGeom>
          <a:solidFill>
            <a:srgbClr val="5A7068"/>
          </a:solidFill>
          <a:ln w="12700">
            <a:solidFill>
              <a:srgbClr val="5A706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21792" y="1810512"/>
            <a:ext cx="2316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21792" y="2084832"/>
            <a:ext cx="2316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Try it out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621792" y="2267712"/>
            <a:ext cx="2316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21792" y="2852928"/>
            <a:ext cx="2316480" cy="0"/>
          </a:xfrm>
          <a:prstGeom prst="line">
            <a:avLst/>
          </a:prstGeom>
          <a:noFill/>
          <a:ln w="9525">
            <a:solidFill>
              <a:srgbClr val="2A4D3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1792" y="2907792"/>
            <a:ext cx="2316480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items max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sections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suggestions — 2/day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family member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outfit list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621792" y="4023360"/>
            <a:ext cx="2316480" cy="274320"/>
          </a:xfrm>
          <a:prstGeom prst="roundRect">
            <a:avLst>
              <a:gd name="adj" fmla="val 13333"/>
            </a:avLst>
          </a:prstGeom>
          <a:solidFill>
            <a:srgbClr val="0A1812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21792" y="4023360"/>
            <a:ext cx="2316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free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249168" y="1618488"/>
            <a:ext cx="2645664" cy="2834640"/>
          </a:xfrm>
          <a:prstGeom prst="rect">
            <a:avLst/>
          </a:prstGeom>
          <a:solidFill>
            <a:srgbClr val="162C22"/>
          </a:solidFill>
          <a:ln w="19050">
            <a:solidFill>
              <a:srgbClr val="1D9E75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249168" y="1618488"/>
            <a:ext cx="2645664" cy="73152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069080" y="1499616"/>
            <a:ext cx="1005840" cy="182880"/>
          </a:xfrm>
          <a:prstGeom prst="rect">
            <a:avLst/>
          </a:prstGeom>
          <a:solidFill>
            <a:srgbClr val="F0C975"/>
          </a:solidFill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POPULAR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3413760" y="1764792"/>
            <a:ext cx="2316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3413760" y="2039112"/>
            <a:ext cx="2316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popular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3413760" y="2221992"/>
            <a:ext cx="2316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29,900</a:t>
            </a:r>
            <a:endParaRPr lang="en-US" sz="2400" dirty="0"/>
          </a:p>
        </p:txBody>
      </p:sp>
      <p:sp>
        <p:nvSpPr>
          <p:cNvPr id="20" name="Text 18"/>
          <p:cNvSpPr/>
          <p:nvPr/>
        </p:nvSpPr>
        <p:spPr>
          <a:xfrm>
            <a:off x="3413760" y="2587752"/>
            <a:ext cx="2316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8FA8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UZS/month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3413760" y="2807208"/>
            <a:ext cx="2316480" cy="0"/>
          </a:xfrm>
          <a:prstGeom prst="line">
            <a:avLst/>
          </a:prstGeom>
          <a:noFill/>
          <a:ln w="9525">
            <a:solidFill>
              <a:srgbClr val="2A4D3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413760" y="2862072"/>
            <a:ext cx="2316480" cy="11338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Unlimited items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sections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Unlimited AI suggestions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family members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7-day planning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Stats &amp; analytics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Morning reminders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Photo-based AI analysis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3413760" y="4069080"/>
            <a:ext cx="2316480" cy="274320"/>
          </a:xfrm>
          <a:prstGeom prst="roundRect">
            <a:avLst>
              <a:gd name="adj" fmla="val 13333"/>
            </a:avLst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413760" y="4069080"/>
            <a:ext cx="2316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Pro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6041136" y="1664208"/>
            <a:ext cx="2645664" cy="274320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041136" y="1664208"/>
            <a:ext cx="2645664" cy="27432"/>
          </a:xfrm>
          <a:prstGeom prst="rect">
            <a:avLst/>
          </a:prstGeom>
          <a:solidFill>
            <a:srgbClr val="5A7068"/>
          </a:solidFill>
          <a:ln w="12700">
            <a:solidFill>
              <a:srgbClr val="5A706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205728" y="1810512"/>
            <a:ext cx="2316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Family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6205728" y="2084832"/>
            <a:ext cx="2316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Whole family</a:t>
            </a:r>
            <a:endParaRPr lang="en-US" sz="850" dirty="0"/>
          </a:p>
        </p:txBody>
      </p:sp>
      <p:sp>
        <p:nvSpPr>
          <p:cNvPr id="29" name="Text 27"/>
          <p:cNvSpPr/>
          <p:nvPr/>
        </p:nvSpPr>
        <p:spPr>
          <a:xfrm>
            <a:off x="6205728" y="2267712"/>
            <a:ext cx="2316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49,900</a:t>
            </a:r>
            <a:endParaRPr lang="en-US" sz="2400" dirty="0"/>
          </a:p>
        </p:txBody>
      </p:sp>
      <p:sp>
        <p:nvSpPr>
          <p:cNvPr id="30" name="Text 28"/>
          <p:cNvSpPr/>
          <p:nvPr/>
        </p:nvSpPr>
        <p:spPr>
          <a:xfrm>
            <a:off x="6205728" y="2633472"/>
            <a:ext cx="2316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8FA8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UZS/month</a:t>
            </a:r>
            <a:endParaRPr lang="en-US" sz="850" dirty="0"/>
          </a:p>
        </p:txBody>
      </p:sp>
      <p:sp>
        <p:nvSpPr>
          <p:cNvPr id="31" name="Shape 29"/>
          <p:cNvSpPr/>
          <p:nvPr/>
        </p:nvSpPr>
        <p:spPr>
          <a:xfrm>
            <a:off x="6205728" y="2852928"/>
            <a:ext cx="2316480" cy="0"/>
          </a:xfrm>
          <a:prstGeom prst="line">
            <a:avLst/>
          </a:prstGeom>
          <a:noFill/>
          <a:ln w="9525">
            <a:solidFill>
              <a:srgbClr val="2A4D3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205728" y="2907792"/>
            <a:ext cx="2316480" cy="10424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Everything in Pro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Unlimited family members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Family AI suggestions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Family outfit planning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Kids' mode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management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Outfit sharing</a:t>
            </a:r>
            <a:endParaRPr lang="en-US" sz="850" dirty="0"/>
          </a:p>
          <a:p>
            <a:pPr marL="342900" indent="-342900">
              <a:buSzPct val="100000"/>
              <a:buChar char="✓"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Priority support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6205728" y="4023360"/>
            <a:ext cx="2316480" cy="274320"/>
          </a:xfrm>
          <a:prstGeom prst="roundRect">
            <a:avLst>
              <a:gd name="adj" fmla="val 13333"/>
            </a:avLst>
          </a:prstGeom>
          <a:solidFill>
            <a:srgbClr val="0A1812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205728" y="4023360"/>
            <a:ext cx="2316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Family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457200" y="4626864"/>
            <a:ext cx="7680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i="1" dirty="0">
                <a:solidFill>
                  <a:srgbClr val="8FA8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Annual: Pro — 269,000 UZS (2 months free) | Family — 449,000 UZS (2 months free)</a:t>
            </a:r>
            <a:endParaRPr lang="en-US" sz="850" dirty="0"/>
          </a:p>
        </p:txBody>
      </p:sp>
      <p:sp>
        <p:nvSpPr>
          <p:cNvPr id="36" name="Shape 34"/>
          <p:cNvSpPr/>
          <p:nvPr/>
        </p:nvSpPr>
        <p:spPr>
          <a:xfrm>
            <a:off x="457200" y="4937760"/>
            <a:ext cx="146304" cy="14630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58368" y="486460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8229600" y="486460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/ 15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108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 REVENUE FORECAST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will we be in 12 months?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1627632"/>
            <a:ext cx="1947672" cy="950976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627632"/>
            <a:ext cx="54864" cy="9509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21792" y="1792224"/>
            <a:ext cx="167335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20,000+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621792" y="2176272"/>
            <a:ext cx="167335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users (12 months)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2551176" y="1627632"/>
            <a:ext cx="1947672" cy="950976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551176" y="1627632"/>
            <a:ext cx="54864" cy="9509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715768" y="1792224"/>
            <a:ext cx="167335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$9,800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2715768" y="2176272"/>
            <a:ext cx="167335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revenue (month 12)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645152" y="1627632"/>
            <a:ext cx="1947672" cy="950976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645152" y="1627632"/>
            <a:ext cx="54864" cy="9509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809744" y="1792224"/>
            <a:ext cx="167335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~80%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4809744" y="2176272"/>
            <a:ext cx="167335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 profit margin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6739128" y="1627632"/>
            <a:ext cx="1947672" cy="950976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739128" y="1627632"/>
            <a:ext cx="54864" cy="9509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903720" y="1792224"/>
            <a:ext cx="167335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507M+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6903720" y="2176272"/>
            <a:ext cx="167335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Yearly net profit (UZS)</a:t>
            </a:r>
            <a:endParaRPr lang="en-US" sz="900" dirty="0"/>
          </a:p>
        </p:txBody>
      </p:sp>
      <p:graphicFrame>
        <p:nvGraphicFramePr>
          <p:cNvPr id="21" name="Chart 0" descr=""/>
          <p:cNvGraphicFramePr/>
          <p:nvPr/>
        </p:nvGraphicFramePr>
        <p:xfrm>
          <a:off x="457200" y="2788920"/>
          <a:ext cx="4754880" cy="19202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22" name="Shape 19"/>
          <p:cNvSpPr/>
          <p:nvPr/>
        </p:nvSpPr>
        <p:spPr>
          <a:xfrm>
            <a:off x="5413248" y="2788920"/>
            <a:ext cx="3273552" cy="192024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413248" y="2788920"/>
            <a:ext cx="594360" cy="292608"/>
          </a:xfrm>
          <a:prstGeom prst="rect">
            <a:avLst/>
          </a:prstGeom>
          <a:solidFill>
            <a:srgbClr val="162C22"/>
          </a:solidFill>
          <a:ln w="12700">
            <a:solidFill>
              <a:srgbClr val="162C22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5468112" y="2788920"/>
            <a:ext cx="48463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</a:t>
            </a:r>
            <a:endParaRPr lang="en-US" sz="850" dirty="0"/>
          </a:p>
        </p:txBody>
      </p:sp>
      <p:sp>
        <p:nvSpPr>
          <p:cNvPr id="25" name="Shape 22"/>
          <p:cNvSpPr/>
          <p:nvPr/>
        </p:nvSpPr>
        <p:spPr>
          <a:xfrm>
            <a:off x="6007608" y="2788920"/>
            <a:ext cx="1005840" cy="292608"/>
          </a:xfrm>
          <a:prstGeom prst="rect">
            <a:avLst/>
          </a:prstGeom>
          <a:solidFill>
            <a:srgbClr val="162C22"/>
          </a:solidFill>
          <a:ln w="12700">
            <a:solidFill>
              <a:srgbClr val="162C22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6062472" y="2788920"/>
            <a:ext cx="89611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Users</a:t>
            </a:r>
            <a:endParaRPr lang="en-US" sz="850" dirty="0"/>
          </a:p>
        </p:txBody>
      </p:sp>
      <p:sp>
        <p:nvSpPr>
          <p:cNvPr id="27" name="Shape 24"/>
          <p:cNvSpPr/>
          <p:nvPr/>
        </p:nvSpPr>
        <p:spPr>
          <a:xfrm>
            <a:off x="7013448" y="2788920"/>
            <a:ext cx="758952" cy="292608"/>
          </a:xfrm>
          <a:prstGeom prst="rect">
            <a:avLst/>
          </a:prstGeom>
          <a:solidFill>
            <a:srgbClr val="162C22"/>
          </a:solidFill>
          <a:ln w="12700">
            <a:solidFill>
              <a:srgbClr val="162C22"/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7068312" y="2788920"/>
            <a:ext cx="64922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Subscribers</a:t>
            </a:r>
            <a:endParaRPr lang="en-US" sz="850" dirty="0"/>
          </a:p>
        </p:txBody>
      </p:sp>
      <p:sp>
        <p:nvSpPr>
          <p:cNvPr id="29" name="Shape 26"/>
          <p:cNvSpPr/>
          <p:nvPr/>
        </p:nvSpPr>
        <p:spPr>
          <a:xfrm>
            <a:off x="7772400" y="2788920"/>
            <a:ext cx="914400" cy="292608"/>
          </a:xfrm>
          <a:prstGeom prst="rect">
            <a:avLst/>
          </a:prstGeom>
          <a:solidFill>
            <a:srgbClr val="162C22"/>
          </a:solidFill>
          <a:ln w="12700">
            <a:solidFill>
              <a:srgbClr val="162C22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7827264" y="2788920"/>
            <a:ext cx="8046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revenue</a:t>
            </a:r>
            <a:endParaRPr lang="en-US" sz="850" dirty="0"/>
          </a:p>
        </p:txBody>
      </p:sp>
      <p:sp>
        <p:nvSpPr>
          <p:cNvPr id="31" name="Shape 28"/>
          <p:cNvSpPr/>
          <p:nvPr/>
        </p:nvSpPr>
        <p:spPr>
          <a:xfrm>
            <a:off x="5413248" y="3081528"/>
            <a:ext cx="3273552" cy="0"/>
          </a:xfrm>
          <a:prstGeom prst="line">
            <a:avLst/>
          </a:prstGeom>
          <a:noFill/>
          <a:ln w="12700">
            <a:solidFill>
              <a:srgbClr val="1D9E75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5468112" y="3081528"/>
            <a:ext cx="4846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M3</a:t>
            </a:r>
            <a:endParaRPr lang="en-US" sz="950" dirty="0"/>
          </a:p>
        </p:txBody>
      </p:sp>
      <p:sp>
        <p:nvSpPr>
          <p:cNvPr id="33" name="Text 30"/>
          <p:cNvSpPr/>
          <p:nvPr/>
        </p:nvSpPr>
        <p:spPr>
          <a:xfrm>
            <a:off x="6062472" y="3081528"/>
            <a:ext cx="8961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1,000</a:t>
            </a:r>
            <a:endParaRPr lang="en-US" sz="950" dirty="0"/>
          </a:p>
        </p:txBody>
      </p:sp>
      <p:sp>
        <p:nvSpPr>
          <p:cNvPr id="34" name="Text 31"/>
          <p:cNvSpPr/>
          <p:nvPr/>
        </p:nvSpPr>
        <p:spPr>
          <a:xfrm>
            <a:off x="7068312" y="3081528"/>
            <a:ext cx="64922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110</a:t>
            </a:r>
            <a:endParaRPr lang="en-US" sz="950" dirty="0"/>
          </a:p>
        </p:txBody>
      </p:sp>
      <p:sp>
        <p:nvSpPr>
          <p:cNvPr id="35" name="Text 32"/>
          <p:cNvSpPr/>
          <p:nvPr/>
        </p:nvSpPr>
        <p:spPr>
          <a:xfrm>
            <a:off x="7827264" y="3081528"/>
            <a:ext cx="8046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$350</a:t>
            </a:r>
            <a:endParaRPr lang="en-US" sz="950" dirty="0"/>
          </a:p>
        </p:txBody>
      </p:sp>
      <p:sp>
        <p:nvSpPr>
          <p:cNvPr id="36" name="Text 33"/>
          <p:cNvSpPr/>
          <p:nvPr/>
        </p:nvSpPr>
        <p:spPr>
          <a:xfrm>
            <a:off x="5468112" y="3465576"/>
            <a:ext cx="4846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M6</a:t>
            </a:r>
            <a:endParaRPr lang="en-US" sz="950" dirty="0"/>
          </a:p>
        </p:txBody>
      </p:sp>
      <p:sp>
        <p:nvSpPr>
          <p:cNvPr id="37" name="Text 34"/>
          <p:cNvSpPr/>
          <p:nvPr/>
        </p:nvSpPr>
        <p:spPr>
          <a:xfrm>
            <a:off x="6062472" y="3465576"/>
            <a:ext cx="8961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5,000</a:t>
            </a:r>
            <a:endParaRPr lang="en-US" sz="950" dirty="0"/>
          </a:p>
        </p:txBody>
      </p:sp>
      <p:sp>
        <p:nvSpPr>
          <p:cNvPr id="38" name="Text 35"/>
          <p:cNvSpPr/>
          <p:nvPr/>
        </p:nvSpPr>
        <p:spPr>
          <a:xfrm>
            <a:off x="7068312" y="3465576"/>
            <a:ext cx="64922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680</a:t>
            </a:r>
            <a:endParaRPr lang="en-US" sz="950" dirty="0"/>
          </a:p>
        </p:txBody>
      </p:sp>
      <p:sp>
        <p:nvSpPr>
          <p:cNvPr id="39" name="Text 36"/>
          <p:cNvSpPr/>
          <p:nvPr/>
        </p:nvSpPr>
        <p:spPr>
          <a:xfrm>
            <a:off x="7827264" y="3465576"/>
            <a:ext cx="8046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$2,200</a:t>
            </a:r>
            <a:endParaRPr lang="en-US" sz="950" dirty="0"/>
          </a:p>
        </p:txBody>
      </p:sp>
      <p:sp>
        <p:nvSpPr>
          <p:cNvPr id="40" name="Text 37"/>
          <p:cNvSpPr/>
          <p:nvPr/>
        </p:nvSpPr>
        <p:spPr>
          <a:xfrm>
            <a:off x="5468112" y="3849624"/>
            <a:ext cx="4846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M9</a:t>
            </a:r>
            <a:endParaRPr lang="en-US" sz="950" dirty="0"/>
          </a:p>
        </p:txBody>
      </p:sp>
      <p:sp>
        <p:nvSpPr>
          <p:cNvPr id="41" name="Text 38"/>
          <p:cNvSpPr/>
          <p:nvPr/>
        </p:nvSpPr>
        <p:spPr>
          <a:xfrm>
            <a:off x="6062472" y="3849624"/>
            <a:ext cx="8961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11,000</a:t>
            </a:r>
            <a:endParaRPr lang="en-US" sz="950" dirty="0"/>
          </a:p>
        </p:txBody>
      </p:sp>
      <p:sp>
        <p:nvSpPr>
          <p:cNvPr id="42" name="Text 39"/>
          <p:cNvSpPr/>
          <p:nvPr/>
        </p:nvSpPr>
        <p:spPr>
          <a:xfrm>
            <a:off x="7068312" y="3849624"/>
            <a:ext cx="64922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1,610</a:t>
            </a:r>
            <a:endParaRPr lang="en-US" sz="950" dirty="0"/>
          </a:p>
        </p:txBody>
      </p:sp>
      <p:sp>
        <p:nvSpPr>
          <p:cNvPr id="43" name="Text 40"/>
          <p:cNvSpPr/>
          <p:nvPr/>
        </p:nvSpPr>
        <p:spPr>
          <a:xfrm>
            <a:off x="7827264" y="3849624"/>
            <a:ext cx="8046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$5,200</a:t>
            </a:r>
            <a:endParaRPr lang="en-US" sz="950" dirty="0"/>
          </a:p>
        </p:txBody>
      </p:sp>
      <p:sp>
        <p:nvSpPr>
          <p:cNvPr id="44" name="Shape 41"/>
          <p:cNvSpPr/>
          <p:nvPr/>
        </p:nvSpPr>
        <p:spPr>
          <a:xfrm>
            <a:off x="5413248" y="4233672"/>
            <a:ext cx="3273552" cy="384048"/>
          </a:xfrm>
          <a:prstGeom prst="rect">
            <a:avLst/>
          </a:prstGeom>
          <a:solidFill>
            <a:srgbClr val="162C22"/>
          </a:solidFill>
          <a:ln w="12700">
            <a:solidFill>
              <a:srgbClr val="162C22"/>
            </a:solidFill>
            <a:prstDash val="solid"/>
          </a:ln>
        </p:spPr>
      </p:sp>
      <p:sp>
        <p:nvSpPr>
          <p:cNvPr id="45" name="Text 42"/>
          <p:cNvSpPr/>
          <p:nvPr/>
        </p:nvSpPr>
        <p:spPr>
          <a:xfrm>
            <a:off x="5468112" y="4233672"/>
            <a:ext cx="4846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M12</a:t>
            </a:r>
            <a:endParaRPr lang="en-US" sz="950" dirty="0"/>
          </a:p>
        </p:txBody>
      </p:sp>
      <p:sp>
        <p:nvSpPr>
          <p:cNvPr id="46" name="Text 43"/>
          <p:cNvSpPr/>
          <p:nvPr/>
        </p:nvSpPr>
        <p:spPr>
          <a:xfrm>
            <a:off x="6062472" y="4233672"/>
            <a:ext cx="8961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20,000</a:t>
            </a:r>
            <a:endParaRPr lang="en-US" sz="950" dirty="0"/>
          </a:p>
        </p:txBody>
      </p:sp>
      <p:sp>
        <p:nvSpPr>
          <p:cNvPr id="47" name="Text 44"/>
          <p:cNvSpPr/>
          <p:nvPr/>
        </p:nvSpPr>
        <p:spPr>
          <a:xfrm>
            <a:off x="7068312" y="4233672"/>
            <a:ext cx="64922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3,000</a:t>
            </a:r>
            <a:endParaRPr lang="en-US" sz="950" dirty="0"/>
          </a:p>
        </p:txBody>
      </p:sp>
      <p:sp>
        <p:nvSpPr>
          <p:cNvPr id="48" name="Text 45"/>
          <p:cNvSpPr/>
          <p:nvPr/>
        </p:nvSpPr>
        <p:spPr>
          <a:xfrm>
            <a:off x="7827264" y="4233672"/>
            <a:ext cx="80467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$9,800</a:t>
            </a:r>
            <a:endParaRPr lang="en-US" sz="950" dirty="0"/>
          </a:p>
        </p:txBody>
      </p:sp>
      <p:sp>
        <p:nvSpPr>
          <p:cNvPr id="49" name="Shape 46"/>
          <p:cNvSpPr/>
          <p:nvPr/>
        </p:nvSpPr>
        <p:spPr>
          <a:xfrm>
            <a:off x="457200" y="4937760"/>
            <a:ext cx="146304" cy="14630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50" name="Text 47"/>
          <p:cNvSpPr/>
          <p:nvPr/>
        </p:nvSpPr>
        <p:spPr>
          <a:xfrm>
            <a:off x="658368" y="486460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1000" dirty="0"/>
          </a:p>
        </p:txBody>
      </p:sp>
      <p:sp>
        <p:nvSpPr>
          <p:cNvPr id="51" name="Text 48"/>
          <p:cNvSpPr/>
          <p:nvPr/>
        </p:nvSpPr>
        <p:spPr>
          <a:xfrm>
            <a:off x="8229600" y="486460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15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108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 MARKET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Uzbekistan — 36M people, no competition, market wide open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1874520"/>
            <a:ext cx="1933956" cy="1627632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874520"/>
            <a:ext cx="1933956" cy="5486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2148840"/>
            <a:ext cx="1751076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36M+</a:t>
            </a:r>
            <a:endParaRPr lang="en-US" sz="3800" dirty="0"/>
          </a:p>
        </p:txBody>
      </p:sp>
      <p:sp>
        <p:nvSpPr>
          <p:cNvPr id="8" name="Text 6"/>
          <p:cNvSpPr/>
          <p:nvPr/>
        </p:nvSpPr>
        <p:spPr>
          <a:xfrm>
            <a:off x="548640" y="3063240"/>
            <a:ext cx="175107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Population of Uzbekistan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555748" y="1874520"/>
            <a:ext cx="1933956" cy="1627632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555748" y="1874520"/>
            <a:ext cx="1933956" cy="5486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647188" y="2148840"/>
            <a:ext cx="1751076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22M+</a:t>
            </a:r>
            <a:endParaRPr lang="en-US" sz="3800" dirty="0"/>
          </a:p>
        </p:txBody>
      </p:sp>
      <p:sp>
        <p:nvSpPr>
          <p:cNvPr id="12" name="Text 10"/>
          <p:cNvSpPr/>
          <p:nvPr/>
        </p:nvSpPr>
        <p:spPr>
          <a:xfrm>
            <a:off x="2647188" y="3063240"/>
            <a:ext cx="175107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Smartphone users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654296" y="1874520"/>
            <a:ext cx="1933956" cy="1627632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654296" y="1874520"/>
            <a:ext cx="1933956" cy="5486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745736" y="2148840"/>
            <a:ext cx="1751076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40M+</a:t>
            </a:r>
            <a:endParaRPr lang="en-US" sz="3800" dirty="0"/>
          </a:p>
        </p:txBody>
      </p:sp>
      <p:sp>
        <p:nvSpPr>
          <p:cNvPr id="16" name="Text 14"/>
          <p:cNvSpPr/>
          <p:nvPr/>
        </p:nvSpPr>
        <p:spPr>
          <a:xfrm>
            <a:off x="4745736" y="3063240"/>
            <a:ext cx="175107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Payme + Click users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6752844" y="1874520"/>
            <a:ext cx="1933956" cy="1627632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752844" y="1874520"/>
            <a:ext cx="1933956" cy="54864"/>
          </a:xfrm>
          <a:prstGeom prst="rect">
            <a:avLst/>
          </a:prstGeom>
          <a:solidFill>
            <a:srgbClr val="F0C9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844284" y="2148840"/>
            <a:ext cx="1751076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F0C9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3800" dirty="0"/>
          </a:p>
        </p:txBody>
      </p:sp>
      <p:sp>
        <p:nvSpPr>
          <p:cNvPr id="20" name="Text 18"/>
          <p:cNvSpPr/>
          <p:nvPr/>
        </p:nvSpPr>
        <p:spPr>
          <a:xfrm>
            <a:off x="6844284" y="3063240"/>
            <a:ext cx="175107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competitors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57200" y="3931920"/>
            <a:ext cx="8229600" cy="768096"/>
          </a:xfrm>
          <a:prstGeom prst="rect">
            <a:avLst/>
          </a:prstGeom>
          <a:solidFill>
            <a:srgbClr val="162C22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57200" y="3931920"/>
            <a:ext cx="54864" cy="768096"/>
          </a:xfrm>
          <a:prstGeom prst="rect">
            <a:avLst/>
          </a:prstGeom>
          <a:solidFill>
            <a:srgbClr val="F0C975"/>
          </a:solidFill>
          <a:ln w="12700">
            <a:solidFill>
              <a:srgbClr val="F0C97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76656" y="4023360"/>
            <a:ext cx="73152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0C9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3800" dirty="0"/>
          </a:p>
        </p:txBody>
      </p:sp>
      <p:sp>
        <p:nvSpPr>
          <p:cNvPr id="24" name="Text 22"/>
          <p:cNvSpPr/>
          <p:nvPr/>
        </p:nvSpPr>
        <p:spPr>
          <a:xfrm>
            <a:off x="1517904" y="4023360"/>
            <a:ext cx="707745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There is no specialized digital wardrobe app in Uzbekistan — we are first, and the market is ours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57200" y="4937760"/>
            <a:ext cx="146304" cy="14630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58368" y="486460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8229600" y="486460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15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108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 TARGET USERS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core audiences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1691640"/>
            <a:ext cx="8229600" cy="87782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691640"/>
            <a:ext cx="1371600" cy="877824"/>
          </a:xfrm>
          <a:prstGeom prst="rect">
            <a:avLst/>
          </a:prstGeom>
          <a:solidFill>
            <a:srgbClr val="162C22"/>
          </a:solidFill>
          <a:ln w="12700">
            <a:solidFill>
              <a:srgbClr val="162C2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1691640"/>
            <a:ext cx="73152" cy="87782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30352" y="1691640"/>
            <a:ext cx="1298448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60%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2011680" y="1801368"/>
            <a:ext cx="6583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Women, age 25-40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2011680" y="2112264"/>
            <a:ext cx="65836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Family-oriented, fashion-aware, mobile-first — primary buyer and word-of-mouth driver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457200" y="2697480"/>
            <a:ext cx="8229600" cy="87782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57200" y="2697480"/>
            <a:ext cx="1371600" cy="877824"/>
          </a:xfrm>
          <a:prstGeom prst="rect">
            <a:avLst/>
          </a:prstGeom>
          <a:solidFill>
            <a:srgbClr val="162C22"/>
          </a:solidFill>
          <a:ln w="12700">
            <a:solidFill>
              <a:srgbClr val="162C22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2697480"/>
            <a:ext cx="73152" cy="87782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30352" y="2697480"/>
            <a:ext cx="1298448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25%</a:t>
            </a:r>
            <a:endParaRPr lang="en-US" sz="3200" dirty="0"/>
          </a:p>
        </p:txBody>
      </p:sp>
      <p:sp>
        <p:nvSpPr>
          <p:cNvPr id="15" name="Text 13"/>
          <p:cNvSpPr/>
          <p:nvPr/>
        </p:nvSpPr>
        <p:spPr>
          <a:xfrm>
            <a:off x="2011680" y="2807208"/>
            <a:ext cx="6583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Men, age 25-35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2011680" y="3118104"/>
            <a:ext cx="65836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 work and sports wardrobe — loyal Pro subscribers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57200" y="3703320"/>
            <a:ext cx="8229600" cy="87782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57200" y="3703320"/>
            <a:ext cx="1371600" cy="877824"/>
          </a:xfrm>
          <a:prstGeom prst="rect">
            <a:avLst/>
          </a:prstGeom>
          <a:solidFill>
            <a:srgbClr val="162C22"/>
          </a:solidFill>
          <a:ln w="12700">
            <a:solidFill>
              <a:srgbClr val="162C22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57200" y="3703320"/>
            <a:ext cx="73152" cy="87782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30352" y="3703320"/>
            <a:ext cx="1298448" cy="8778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15%</a:t>
            </a:r>
            <a:endParaRPr lang="en-US" sz="3200" dirty="0"/>
          </a:p>
        </p:txBody>
      </p:sp>
      <p:sp>
        <p:nvSpPr>
          <p:cNvPr id="21" name="Text 19"/>
          <p:cNvSpPr/>
          <p:nvPr/>
        </p:nvSpPr>
        <p:spPr>
          <a:xfrm>
            <a:off x="2011680" y="3813048"/>
            <a:ext cx="65836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Parents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2011680" y="4123944"/>
            <a:ext cx="65836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Organize kids' clothes — primary buyers of the Family plan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457200" y="4937760"/>
            <a:ext cx="146304" cy="14630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58368" y="486460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8229600" y="486460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15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108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 ROADMAP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growth phases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2057400"/>
            <a:ext cx="8229600" cy="0"/>
          </a:xfrm>
          <a:prstGeom prst="line">
            <a:avLst/>
          </a:prstGeom>
          <a:noFill/>
          <a:ln w="12700">
            <a:solidFill>
              <a:srgbClr val="2A4D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995172" y="1947672"/>
            <a:ext cx="219456" cy="219456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95172" y="1947672"/>
            <a:ext cx="219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457200" y="2240280"/>
            <a:ext cx="1295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Months 1-3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457200" y="2551176"/>
            <a:ext cx="1295400" cy="170078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57200" y="2551176"/>
            <a:ext cx="1295400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2679192"/>
            <a:ext cx="11125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app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548640" y="3118104"/>
            <a:ext cx="111252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 up, add clothes, season tabs, filters, daily outfit. First 500 users.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2382012" y="1947672"/>
            <a:ext cx="219456" cy="219456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382012" y="1947672"/>
            <a:ext cx="219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1844040" y="2240280"/>
            <a:ext cx="1295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Months 3-5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1844040" y="2551176"/>
            <a:ext cx="1295400" cy="170078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844040" y="2551176"/>
            <a:ext cx="1295400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935480" y="2679192"/>
            <a:ext cx="11125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assistant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1935480" y="3118104"/>
            <a:ext cx="111252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outfit suggestions based on weather. Streaming format. Family module. Push reminders.</a:t>
            </a:r>
            <a:endParaRPr lang="en-US" sz="850" dirty="0"/>
          </a:p>
        </p:txBody>
      </p:sp>
      <p:sp>
        <p:nvSpPr>
          <p:cNvPr id="20" name="Shape 18"/>
          <p:cNvSpPr/>
          <p:nvPr/>
        </p:nvSpPr>
        <p:spPr>
          <a:xfrm>
            <a:off x="3768852" y="1947672"/>
            <a:ext cx="219456" cy="219456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768852" y="1947672"/>
            <a:ext cx="219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3230880" y="2240280"/>
            <a:ext cx="1295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Months 5-7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3230880" y="2551176"/>
            <a:ext cx="1295400" cy="170078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3230880" y="2551176"/>
            <a:ext cx="1295400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322320" y="2679192"/>
            <a:ext cx="11125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Monetization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3322320" y="3118104"/>
            <a:ext cx="111252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Payme + Click integration. Pro and Family plans. 1-month free trial campaign. First revenue.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5155692" y="1947672"/>
            <a:ext cx="219456" cy="219456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155692" y="1947672"/>
            <a:ext cx="219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4617720" y="2240280"/>
            <a:ext cx="1295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Months 7-9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4617720" y="2551176"/>
            <a:ext cx="1295400" cy="170078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4617720" y="2551176"/>
            <a:ext cx="1295400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709160" y="2679192"/>
            <a:ext cx="11125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Growth</a:t>
            </a:r>
            <a:endParaRPr lang="en-US" sz="1050" dirty="0"/>
          </a:p>
        </p:txBody>
      </p:sp>
      <p:sp>
        <p:nvSpPr>
          <p:cNvPr id="33" name="Text 31"/>
          <p:cNvSpPr/>
          <p:nvPr/>
        </p:nvSpPr>
        <p:spPr>
          <a:xfrm>
            <a:off x="4709160" y="3118104"/>
            <a:ext cx="111252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Auto-tagging from clothing photos. Expanded analytics. Referral program. 5,000+ users.</a:t>
            </a:r>
            <a:endParaRPr lang="en-US" sz="850" dirty="0"/>
          </a:p>
        </p:txBody>
      </p:sp>
      <p:sp>
        <p:nvSpPr>
          <p:cNvPr id="34" name="Shape 32"/>
          <p:cNvSpPr/>
          <p:nvPr/>
        </p:nvSpPr>
        <p:spPr>
          <a:xfrm>
            <a:off x="6542532" y="1947672"/>
            <a:ext cx="219456" cy="219456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542532" y="1947672"/>
            <a:ext cx="219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6004560" y="2240280"/>
            <a:ext cx="1295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Months 9-12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6004560" y="2551176"/>
            <a:ext cx="1295400" cy="170078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6004560" y="2551176"/>
            <a:ext cx="1295400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096000" y="2679192"/>
            <a:ext cx="11125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Partnerships</a:t>
            </a:r>
            <a:endParaRPr lang="en-US" sz="1050" dirty="0"/>
          </a:p>
        </p:txBody>
      </p:sp>
      <p:sp>
        <p:nvSpPr>
          <p:cNvPr id="40" name="Text 38"/>
          <p:cNvSpPr/>
          <p:nvPr/>
        </p:nvSpPr>
        <p:spPr>
          <a:xfrm>
            <a:off x="6096000" y="3118104"/>
            <a:ext cx="111252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store deals. Affiliate revenue. B2B offer. 15,000+ users.</a:t>
            </a:r>
            <a:endParaRPr lang="en-US" sz="850" dirty="0"/>
          </a:p>
        </p:txBody>
      </p:sp>
      <p:sp>
        <p:nvSpPr>
          <p:cNvPr id="41" name="Shape 39"/>
          <p:cNvSpPr/>
          <p:nvPr/>
        </p:nvSpPr>
        <p:spPr>
          <a:xfrm>
            <a:off x="7929372" y="1947672"/>
            <a:ext cx="219456" cy="219456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7929372" y="1947672"/>
            <a:ext cx="21945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7391400" y="2240280"/>
            <a:ext cx="1295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 12+</a:t>
            </a:r>
            <a:endParaRPr lang="en-US" sz="950" dirty="0"/>
          </a:p>
        </p:txBody>
      </p:sp>
      <p:sp>
        <p:nvSpPr>
          <p:cNvPr id="44" name="Shape 42"/>
          <p:cNvSpPr/>
          <p:nvPr/>
        </p:nvSpPr>
        <p:spPr>
          <a:xfrm>
            <a:off x="7391400" y="2551176"/>
            <a:ext cx="1295400" cy="170078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7391400" y="2551176"/>
            <a:ext cx="1295400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7482840" y="2679192"/>
            <a:ext cx="11125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Expansion</a:t>
            </a:r>
            <a:endParaRPr lang="en-US" sz="1050" dirty="0"/>
          </a:p>
        </p:txBody>
      </p:sp>
      <p:sp>
        <p:nvSpPr>
          <p:cNvPr id="47" name="Text 45"/>
          <p:cNvSpPr/>
          <p:nvPr/>
        </p:nvSpPr>
        <p:spPr>
          <a:xfrm>
            <a:off x="7482840" y="3118104"/>
            <a:ext cx="111252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20,000 active users. Monthly revenue $9,800+. New markets: Kazakhstan, Russia.</a:t>
            </a:r>
            <a:endParaRPr lang="en-US" sz="850" dirty="0"/>
          </a:p>
        </p:txBody>
      </p:sp>
      <p:sp>
        <p:nvSpPr>
          <p:cNvPr id="48" name="Shape 46"/>
          <p:cNvSpPr/>
          <p:nvPr/>
        </p:nvSpPr>
        <p:spPr>
          <a:xfrm>
            <a:off x="457200" y="4937760"/>
            <a:ext cx="146304" cy="14630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658368" y="486460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1000" dirty="0"/>
          </a:p>
        </p:txBody>
      </p:sp>
      <p:sp>
        <p:nvSpPr>
          <p:cNvPr id="50" name="Text 48"/>
          <p:cNvSpPr/>
          <p:nvPr/>
        </p:nvSpPr>
        <p:spPr>
          <a:xfrm>
            <a:off x="8229600" y="486460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15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108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 BRAND &amp; LOGO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 — premium brand identity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1691640"/>
            <a:ext cx="3931920" cy="2944368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304288" y="2044598"/>
            <a:ext cx="237744" cy="237744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363724" y="2104034"/>
            <a:ext cx="118872" cy="118872"/>
          </a:xfrm>
          <a:prstGeom prst="ellipse">
            <a:avLst/>
          </a:prstGeom>
          <a:solidFill>
            <a:srgbClr val="0A1812"/>
          </a:solidFill>
          <a:ln w="12700">
            <a:solidFill>
              <a:srgbClr val="0A1812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2387498" y="2258568"/>
            <a:ext cx="71323" cy="166421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876349" y="2377440"/>
            <a:ext cx="1093622" cy="499262"/>
          </a:xfrm>
          <a:prstGeom prst="triangl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1995221" y="2496312"/>
            <a:ext cx="855878" cy="320954"/>
          </a:xfrm>
          <a:prstGeom prst="triangle">
            <a:avLst/>
          </a:prstGeom>
          <a:solidFill>
            <a:srgbClr val="0A1812"/>
          </a:solidFill>
          <a:ln w="12700">
            <a:solidFill>
              <a:srgbClr val="0A181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2805379"/>
            <a:ext cx="1188720" cy="95098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757477" y="2757830"/>
            <a:ext cx="166421" cy="166421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922422" y="2757830"/>
            <a:ext cx="166421" cy="166421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3383280"/>
            <a:ext cx="37490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548640" y="3831336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digital wardrobe — every day, every season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1965960" y="4233672"/>
            <a:ext cx="914400" cy="237744"/>
          </a:xfrm>
          <a:prstGeom prst="roundRect">
            <a:avLst>
              <a:gd name="adj" fmla="val 11538"/>
            </a:avLst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965960" y="4233672"/>
            <a:ext cx="9144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200" kern="0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PREMIUM</a:t>
            </a:r>
            <a:endParaRPr lang="en-US" sz="800" dirty="0"/>
          </a:p>
        </p:txBody>
      </p:sp>
      <p:sp>
        <p:nvSpPr>
          <p:cNvPr id="18" name="Shape 16"/>
          <p:cNvSpPr/>
          <p:nvPr/>
        </p:nvSpPr>
        <p:spPr>
          <a:xfrm>
            <a:off x="4608576" y="1691640"/>
            <a:ext cx="1993392" cy="142646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608576" y="1691640"/>
            <a:ext cx="54864" cy="142646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791456" y="1984248"/>
            <a:ext cx="162763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Convenient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4791456" y="2404872"/>
            <a:ext cx="16276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everyone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6693408" y="1691640"/>
            <a:ext cx="1993392" cy="142646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6693408" y="1691640"/>
            <a:ext cx="54864" cy="142646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876288" y="1984248"/>
            <a:ext cx="162763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6876288" y="2404872"/>
            <a:ext cx="16276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every day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608576" y="3209544"/>
            <a:ext cx="1993392" cy="142646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608576" y="3209544"/>
            <a:ext cx="54864" cy="142646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791456" y="3502152"/>
            <a:ext cx="162763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Family-first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4791456" y="3922776"/>
            <a:ext cx="16276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Together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693408" y="3209544"/>
            <a:ext cx="1993392" cy="142646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6693408" y="3209544"/>
            <a:ext cx="54864" cy="142646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876288" y="3502152"/>
            <a:ext cx="162763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Trusted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6876288" y="3922776"/>
            <a:ext cx="162763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Secure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57200" y="4663440"/>
            <a:ext cx="6400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FA8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Brand:</a:t>
            </a:r>
            <a:endParaRPr lang="en-US" sz="800" dirty="0"/>
          </a:p>
        </p:txBody>
      </p:sp>
      <p:sp>
        <p:nvSpPr>
          <p:cNvPr id="35" name="Shape 33"/>
          <p:cNvSpPr/>
          <p:nvPr/>
        </p:nvSpPr>
        <p:spPr>
          <a:xfrm>
            <a:off x="1097280" y="4663440"/>
            <a:ext cx="164592" cy="164592"/>
          </a:xfrm>
          <a:prstGeom prst="rect">
            <a:avLst/>
          </a:prstGeom>
          <a:solidFill>
            <a:srgbClr val="1D9E75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1298448" y="4663440"/>
            <a:ext cx="502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Teal</a:t>
            </a:r>
            <a:endParaRPr lang="en-US" sz="750" dirty="0"/>
          </a:p>
        </p:txBody>
      </p:sp>
      <p:sp>
        <p:nvSpPr>
          <p:cNvPr id="37" name="Shape 35"/>
          <p:cNvSpPr/>
          <p:nvPr/>
        </p:nvSpPr>
        <p:spPr>
          <a:xfrm>
            <a:off x="1828800" y="4663440"/>
            <a:ext cx="164592" cy="164592"/>
          </a:xfrm>
          <a:prstGeom prst="rect">
            <a:avLst/>
          </a:prstGeom>
          <a:solidFill>
            <a:srgbClr val="5DCAA5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2029968" y="4663440"/>
            <a:ext cx="502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Teal LT</a:t>
            </a:r>
            <a:endParaRPr lang="en-US" sz="750" dirty="0"/>
          </a:p>
        </p:txBody>
      </p:sp>
      <p:sp>
        <p:nvSpPr>
          <p:cNvPr id="39" name="Shape 37"/>
          <p:cNvSpPr/>
          <p:nvPr/>
        </p:nvSpPr>
        <p:spPr>
          <a:xfrm>
            <a:off x="2560320" y="4663440"/>
            <a:ext cx="164592" cy="164592"/>
          </a:xfrm>
          <a:prstGeom prst="rect">
            <a:avLst/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2761488" y="4663440"/>
            <a:ext cx="502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Forest</a:t>
            </a:r>
            <a:endParaRPr lang="en-US" sz="750" dirty="0"/>
          </a:p>
        </p:txBody>
      </p:sp>
      <p:sp>
        <p:nvSpPr>
          <p:cNvPr id="41" name="Shape 39"/>
          <p:cNvSpPr/>
          <p:nvPr/>
        </p:nvSpPr>
        <p:spPr>
          <a:xfrm>
            <a:off x="3291840" y="4663440"/>
            <a:ext cx="164592" cy="164592"/>
          </a:xfrm>
          <a:prstGeom prst="rect">
            <a:avLst/>
          </a:prstGeom>
          <a:solidFill>
            <a:srgbClr val="F0C975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3493008" y="4663440"/>
            <a:ext cx="502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Amber</a:t>
            </a:r>
            <a:endParaRPr lang="en-US" sz="750" dirty="0"/>
          </a:p>
        </p:txBody>
      </p:sp>
      <p:sp>
        <p:nvSpPr>
          <p:cNvPr id="43" name="Shape 41"/>
          <p:cNvSpPr/>
          <p:nvPr/>
        </p:nvSpPr>
        <p:spPr>
          <a:xfrm>
            <a:off x="4023360" y="4663440"/>
            <a:ext cx="164592" cy="164592"/>
          </a:xfrm>
          <a:prstGeom prst="rect">
            <a:avLst/>
          </a:prstGeom>
          <a:solidFill>
            <a:srgbClr val="F0FAF6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224528" y="4663440"/>
            <a:ext cx="5029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White</a:t>
            </a:r>
            <a:endParaRPr lang="en-US" sz="750" dirty="0"/>
          </a:p>
        </p:txBody>
      </p:sp>
      <p:sp>
        <p:nvSpPr>
          <p:cNvPr id="45" name="Shape 43"/>
          <p:cNvSpPr/>
          <p:nvPr/>
        </p:nvSpPr>
        <p:spPr>
          <a:xfrm>
            <a:off x="457200" y="4937760"/>
            <a:ext cx="146304" cy="14630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58368" y="486460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8229600" y="486460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/ 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85800" y="310896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 WHAT WE'RE LOOKING FOR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77724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Funding to launch the MVP and acquire our first 1,000 users</a:t>
            </a:r>
            <a:endParaRPr lang="en-US" sz="3000" dirty="0"/>
          </a:p>
        </p:txBody>
      </p:sp>
      <p:sp>
        <p:nvSpPr>
          <p:cNvPr id="6" name="Shape 4"/>
          <p:cNvSpPr/>
          <p:nvPr/>
        </p:nvSpPr>
        <p:spPr>
          <a:xfrm>
            <a:off x="457200" y="1993392"/>
            <a:ext cx="4041648" cy="100584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40080" y="2267712"/>
            <a:ext cx="457200" cy="457200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22677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225296" y="2157984"/>
            <a:ext cx="31272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Investment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225296" y="2414016"/>
            <a:ext cx="31272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Funding for MVP and the first 1,000 users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645152" y="1993392"/>
            <a:ext cx="4041648" cy="100584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828032" y="2267712"/>
            <a:ext cx="457200" cy="457200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828032" y="22677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413248" y="2157984"/>
            <a:ext cx="31272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Experience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5413248" y="2414016"/>
            <a:ext cx="31272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market and startup expertise &amp; connections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57200" y="3145536"/>
            <a:ext cx="4041648" cy="100584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40080" y="3419856"/>
            <a:ext cx="457200" cy="457200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" y="341985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1225296" y="3310128"/>
            <a:ext cx="31272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225296" y="3566160"/>
            <a:ext cx="31272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Reach via Instagram, TikTok and Telegram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645152" y="3145536"/>
            <a:ext cx="4041648" cy="100584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828032" y="3419856"/>
            <a:ext cx="457200" cy="457200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828032" y="341985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5413248" y="3310128"/>
            <a:ext cx="312724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Expansion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5413248" y="3566160"/>
            <a:ext cx="31272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support for markets beyond Uzbekistan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57200" y="4114800"/>
            <a:ext cx="8229600" cy="0"/>
          </a:xfrm>
          <a:prstGeom prst="line">
            <a:avLst/>
          </a:prstGeom>
          <a:noFill/>
          <a:ln w="6350">
            <a:solidFill>
              <a:srgbClr val="2A4D3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57200" y="4187952"/>
            <a:ext cx="25603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20,000+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457200" y="4517136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1-year goal</a:t>
            </a:r>
            <a:endParaRPr lang="en-US" sz="850" dirty="0"/>
          </a:p>
        </p:txBody>
      </p:sp>
      <p:sp>
        <p:nvSpPr>
          <p:cNvPr id="29" name="Text 27"/>
          <p:cNvSpPr/>
          <p:nvPr/>
        </p:nvSpPr>
        <p:spPr>
          <a:xfrm>
            <a:off x="3200400" y="4187952"/>
            <a:ext cx="25603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plans</a:t>
            </a:r>
            <a:endParaRPr lang="en-US" sz="2000" dirty="0"/>
          </a:p>
        </p:txBody>
      </p:sp>
      <p:sp>
        <p:nvSpPr>
          <p:cNvPr id="30" name="Text 28"/>
          <p:cNvSpPr/>
          <p:nvPr/>
        </p:nvSpPr>
        <p:spPr>
          <a:xfrm>
            <a:off x="3200400" y="4517136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· Pro · Family</a:t>
            </a:r>
            <a:endParaRPr lang="en-US" sz="850" dirty="0"/>
          </a:p>
        </p:txBody>
      </p:sp>
      <p:sp>
        <p:nvSpPr>
          <p:cNvPr id="31" name="Text 29"/>
          <p:cNvSpPr/>
          <p:nvPr/>
        </p:nvSpPr>
        <p:spPr>
          <a:xfrm>
            <a:off x="5943600" y="4187952"/>
            <a:ext cx="25603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507M UZS</a:t>
            </a:r>
            <a:endParaRPr lang="en-US" sz="2000" dirty="0"/>
          </a:p>
        </p:txBody>
      </p:sp>
      <p:sp>
        <p:nvSpPr>
          <p:cNvPr id="32" name="Text 30"/>
          <p:cNvSpPr/>
          <p:nvPr/>
        </p:nvSpPr>
        <p:spPr>
          <a:xfrm>
            <a:off x="5943600" y="4517136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Yearly net profit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457200" y="4736592"/>
            <a:ext cx="8229600" cy="182880"/>
          </a:xfrm>
          <a:prstGeom prst="rect">
            <a:avLst/>
          </a:prstGeom>
          <a:solidFill>
            <a:srgbClr val="0F2119"/>
          </a:solidFill>
          <a:ln w="12700">
            <a:solidFill>
              <a:srgbClr val="2A4D3A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548640" y="4736592"/>
            <a:ext cx="7315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5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garderop.uz@gmail.com  ·  garderop.ai  ·  Telegram: @garderopai</a:t>
            </a:r>
            <a:endParaRPr lang="en-US" sz="8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108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THE PROBLEM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 struggle to choose what to wear every day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1691640"/>
            <a:ext cx="4032504" cy="132588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691640"/>
            <a:ext cx="54864" cy="1325880"/>
          </a:xfrm>
          <a:prstGeom prst="rect">
            <a:avLst/>
          </a:prstGeom>
          <a:solidFill>
            <a:srgbClr val="E8593C"/>
          </a:solidFill>
          <a:ln w="12700">
            <a:solidFill>
              <a:srgbClr val="E8593C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31520" y="1947672"/>
            <a:ext cx="292608" cy="292608"/>
          </a:xfrm>
          <a:prstGeom prst="ellipse">
            <a:avLst/>
          </a:prstGeom>
          <a:solidFill>
            <a:srgbClr val="0A1812"/>
          </a:solidFill>
          <a:ln w="19050">
            <a:solidFill>
              <a:srgbClr val="E8593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194767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859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133856" y="1892808"/>
            <a:ext cx="31912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15-20 minutes lost every day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133856" y="2295144"/>
            <a:ext cx="319125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Choosing clothes — 100+ hours per year. Time you could spend with family, work, yourself.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4654296" y="1691640"/>
            <a:ext cx="4032504" cy="132588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654296" y="1691640"/>
            <a:ext cx="54864" cy="1325880"/>
          </a:xfrm>
          <a:prstGeom prst="rect">
            <a:avLst/>
          </a:prstGeom>
          <a:solidFill>
            <a:srgbClr val="E8593C"/>
          </a:solidFill>
          <a:ln w="12700">
            <a:solidFill>
              <a:srgbClr val="E8593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928616" y="1947672"/>
            <a:ext cx="292608" cy="292608"/>
          </a:xfrm>
          <a:prstGeom prst="ellipse">
            <a:avLst/>
          </a:prstGeom>
          <a:solidFill>
            <a:srgbClr val="0A1812"/>
          </a:solidFill>
          <a:ln w="19050">
            <a:solidFill>
              <a:srgbClr val="E8593C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928616" y="194767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859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5330952" y="1892808"/>
            <a:ext cx="31912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30% of wardrobe forgotten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330952" y="2295144"/>
            <a:ext cx="319125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people can't recall everything they own. They keep buying new clothes — while old ones sit unused.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57200" y="3182112"/>
            <a:ext cx="4032504" cy="132588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57200" y="3182112"/>
            <a:ext cx="54864" cy="1325880"/>
          </a:xfrm>
          <a:prstGeom prst="rect">
            <a:avLst/>
          </a:prstGeom>
          <a:solidFill>
            <a:srgbClr val="E8593C"/>
          </a:solidFill>
          <a:ln w="12700">
            <a:solidFill>
              <a:srgbClr val="E8593C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731520" y="3438144"/>
            <a:ext cx="292608" cy="292608"/>
          </a:xfrm>
          <a:prstGeom prst="ellipse">
            <a:avLst/>
          </a:prstGeom>
          <a:solidFill>
            <a:srgbClr val="0A1812"/>
          </a:solidFill>
          <a:ln w="19050">
            <a:solidFill>
              <a:srgbClr val="E8593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31520" y="343814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859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1133856" y="3383280"/>
            <a:ext cx="31912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Weather and outfit don't match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133856" y="3785616"/>
            <a:ext cx="319125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outfit picked at 8am feels too warm at noon and too cold at night. This happens daily.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4654296" y="3182112"/>
            <a:ext cx="4032504" cy="132588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654296" y="3182112"/>
            <a:ext cx="54864" cy="1325880"/>
          </a:xfrm>
          <a:prstGeom prst="rect">
            <a:avLst/>
          </a:prstGeom>
          <a:solidFill>
            <a:srgbClr val="E8593C"/>
          </a:solidFill>
          <a:ln w="12700">
            <a:solidFill>
              <a:srgbClr val="E8593C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928616" y="3438144"/>
            <a:ext cx="292608" cy="292608"/>
          </a:xfrm>
          <a:prstGeom prst="ellipse">
            <a:avLst/>
          </a:prstGeom>
          <a:solidFill>
            <a:srgbClr val="0A1812"/>
          </a:solidFill>
          <a:ln w="19050">
            <a:solidFill>
              <a:srgbClr val="E8593C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928616" y="343814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859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5330952" y="3383280"/>
            <a:ext cx="31912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Family wardrobes are hard to manage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5330952" y="3785616"/>
            <a:ext cx="319125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Kids, spouse — keeping every family member's wardrobe in your head is a heavy load on parents.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457200" y="4535424"/>
            <a:ext cx="8229600" cy="274320"/>
          </a:xfrm>
          <a:prstGeom prst="rect">
            <a:avLst/>
          </a:prstGeom>
          <a:solidFill>
            <a:srgbClr val="162C22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457200" y="4535424"/>
            <a:ext cx="54864" cy="274320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03504" y="4535424"/>
            <a:ext cx="7955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There is no specialized app solving these problems in Uzbekistan — Garderop ai will be the first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57200" y="4937760"/>
            <a:ext cx="146304" cy="14630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58368" y="486460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8229600" y="486460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/ 15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108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WHAT IS GARDEROP AI?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entire wardrobe in your phone — organized, smart, accessible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1691640"/>
            <a:ext cx="2645664" cy="137160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691640"/>
            <a:ext cx="2645664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58368" y="1892808"/>
            <a:ext cx="420624" cy="420624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58368" y="1892808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58368" y="2350008"/>
            <a:ext cx="22433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wardrobe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658368" y="2624328"/>
            <a:ext cx="22433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every piece with a photo. Sort by season, color, type — instantly.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3249168" y="1691640"/>
            <a:ext cx="2645664" cy="137160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49168" y="1691640"/>
            <a:ext cx="2645664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450336" y="1892808"/>
            <a:ext cx="420624" cy="420624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450336" y="1892808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450336" y="2350008"/>
            <a:ext cx="22433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style assistant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450336" y="2624328"/>
            <a:ext cx="22433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Reads the weather and recommends the best combination from your wardrobe.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6041136" y="1691640"/>
            <a:ext cx="2645664" cy="137160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041136" y="1691640"/>
            <a:ext cx="2645664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242304" y="1892808"/>
            <a:ext cx="420624" cy="420624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242304" y="1892808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6242304" y="2350008"/>
            <a:ext cx="22433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Whole family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242304" y="2624328"/>
            <a:ext cx="22433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Children, partner, you — manage everyone's wardrobe in one app.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457200" y="3209544"/>
            <a:ext cx="2645664" cy="137160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57200" y="3209544"/>
            <a:ext cx="2645664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58368" y="3410712"/>
            <a:ext cx="420624" cy="420624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58368" y="3410712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58368" y="3867912"/>
            <a:ext cx="22433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Outfit history &amp; planning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58368" y="4142232"/>
            <a:ext cx="22433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 wore on what day — on a calendar. Plan next week ahead too.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3249168" y="3209544"/>
            <a:ext cx="2645664" cy="137160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3249168" y="3209544"/>
            <a:ext cx="2645664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3450336" y="3410712"/>
            <a:ext cx="420624" cy="420624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450336" y="3410712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3450336" y="3867912"/>
            <a:ext cx="22433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Insights &amp; advice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3450336" y="4142232"/>
            <a:ext cx="22433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Spot rarely-worn items automatically. Know when it's time to refresh your wardrobe.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6041136" y="3209544"/>
            <a:ext cx="2645664" cy="137160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6041136" y="3209544"/>
            <a:ext cx="2645664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6242304" y="3410712"/>
            <a:ext cx="420624" cy="420624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6242304" y="3410712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6242304" y="3867912"/>
            <a:ext cx="22433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 reminders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6242304" y="4142232"/>
            <a:ext cx="224332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"Hot day — go light today", "Winter is here — prep your coats", and more.</a:t>
            </a:r>
            <a:endParaRPr lang="en-US" sz="950" dirty="0"/>
          </a:p>
        </p:txBody>
      </p:sp>
      <p:sp>
        <p:nvSpPr>
          <p:cNvPr id="41" name="Shape 39"/>
          <p:cNvSpPr/>
          <p:nvPr/>
        </p:nvSpPr>
        <p:spPr>
          <a:xfrm>
            <a:off x="457200" y="4937760"/>
            <a:ext cx="146304" cy="14630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658368" y="486460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8229600" y="486460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/ 15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108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 USER BENEFITS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it changes daily life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1627632"/>
            <a:ext cx="3986784" cy="384048"/>
          </a:xfrm>
          <a:prstGeom prst="rect">
            <a:avLst/>
          </a:prstGeom>
          <a:solidFill>
            <a:srgbClr val="162C22"/>
          </a:solidFill>
          <a:ln w="12700">
            <a:solidFill>
              <a:srgbClr val="E8593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627632"/>
            <a:ext cx="54864" cy="384048"/>
          </a:xfrm>
          <a:prstGeom prst="rect">
            <a:avLst/>
          </a:prstGeom>
          <a:solidFill>
            <a:srgbClr val="E8593C"/>
          </a:solidFill>
          <a:ln w="12700">
            <a:solidFill>
              <a:srgbClr val="E8593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1627632"/>
            <a:ext cx="371246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GARDEROP — today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700016" y="1627632"/>
            <a:ext cx="3986784" cy="384048"/>
          </a:xfrm>
          <a:prstGeom prst="rect">
            <a:avLst/>
          </a:prstGeom>
          <a:solidFill>
            <a:srgbClr val="162C22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700016" y="1627632"/>
            <a:ext cx="54864" cy="384048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82896" y="1627632"/>
            <a:ext cx="371246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GARDEROP — tomorrow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57200" y="2103120"/>
            <a:ext cx="3986784" cy="384048"/>
          </a:xfrm>
          <a:prstGeom prst="rect">
            <a:avLst/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21792" y="2103120"/>
            <a:ext cx="274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E859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914400" y="2103120"/>
            <a:ext cx="34381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Spends 15-20 minutes choosing every day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700016" y="2103120"/>
            <a:ext cx="3986784" cy="384048"/>
          </a:xfrm>
          <a:prstGeom prst="rect">
            <a:avLst/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864608" y="2194560"/>
            <a:ext cx="201168" cy="201168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64608" y="2194560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5157216" y="2103120"/>
            <a:ext cx="34381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30-second AI suggestion — outfit ready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457200" y="2542032"/>
            <a:ext cx="3986784" cy="384048"/>
          </a:xfrm>
          <a:prstGeom prst="rect">
            <a:avLst/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21792" y="2542032"/>
            <a:ext cx="274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E859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914400" y="2542032"/>
            <a:ext cx="34381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30% of wardrobe forgotten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4700016" y="2542032"/>
            <a:ext cx="3986784" cy="384048"/>
          </a:xfrm>
          <a:prstGeom prst="rect">
            <a:avLst/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4864608" y="2633472"/>
            <a:ext cx="201168" cy="201168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864608" y="2633472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5157216" y="2542032"/>
            <a:ext cx="34381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item visible with a photo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457200" y="2980944"/>
            <a:ext cx="3986784" cy="384048"/>
          </a:xfrm>
          <a:prstGeom prst="rect">
            <a:avLst/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21792" y="2980944"/>
            <a:ext cx="274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E859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14400" y="2980944"/>
            <a:ext cx="34381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Outfit doesn't match the weather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4700016" y="2980944"/>
            <a:ext cx="3986784" cy="384048"/>
          </a:xfrm>
          <a:prstGeom prst="rect">
            <a:avLst/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4864608" y="3072384"/>
            <a:ext cx="201168" cy="201168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864608" y="3072384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157216" y="2980944"/>
            <a:ext cx="34381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checks weather and picks the right outfit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457200" y="3419856"/>
            <a:ext cx="3986784" cy="384048"/>
          </a:xfrm>
          <a:prstGeom prst="rect">
            <a:avLst/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21792" y="3419856"/>
            <a:ext cx="274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E859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914400" y="3419856"/>
            <a:ext cx="34381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Forgets what kids own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700016" y="3419856"/>
            <a:ext cx="3986784" cy="384048"/>
          </a:xfrm>
          <a:prstGeom prst="rect">
            <a:avLst/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4864608" y="3511296"/>
            <a:ext cx="201168" cy="201168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864608" y="3511296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5157216" y="3419856"/>
            <a:ext cx="34381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Kids' wardrobes in their own section</a:t>
            </a:r>
            <a:endParaRPr lang="en-US" sz="1050" dirty="0"/>
          </a:p>
        </p:txBody>
      </p:sp>
      <p:sp>
        <p:nvSpPr>
          <p:cNvPr id="39" name="Shape 37"/>
          <p:cNvSpPr/>
          <p:nvPr/>
        </p:nvSpPr>
        <p:spPr>
          <a:xfrm>
            <a:off x="457200" y="3858768"/>
            <a:ext cx="3986784" cy="384048"/>
          </a:xfrm>
          <a:prstGeom prst="rect">
            <a:avLst/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621792" y="3858768"/>
            <a:ext cx="274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E859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914400" y="3858768"/>
            <a:ext cx="34381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Has clothes but "nothing to wear"</a:t>
            </a:r>
            <a:endParaRPr lang="en-US" sz="1050" dirty="0"/>
          </a:p>
        </p:txBody>
      </p:sp>
      <p:sp>
        <p:nvSpPr>
          <p:cNvPr id="42" name="Shape 40"/>
          <p:cNvSpPr/>
          <p:nvPr/>
        </p:nvSpPr>
        <p:spPr>
          <a:xfrm>
            <a:off x="4700016" y="3858768"/>
            <a:ext cx="3986784" cy="384048"/>
          </a:xfrm>
          <a:prstGeom prst="rect">
            <a:avLst/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4864608" y="3950208"/>
            <a:ext cx="201168" cy="201168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864608" y="3950208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5157216" y="3858768"/>
            <a:ext cx="34381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Wardrobe organized — every piece in place</a:t>
            </a:r>
            <a:endParaRPr lang="en-US" sz="1050" dirty="0"/>
          </a:p>
        </p:txBody>
      </p:sp>
      <p:sp>
        <p:nvSpPr>
          <p:cNvPr id="46" name="Shape 44"/>
          <p:cNvSpPr/>
          <p:nvPr/>
        </p:nvSpPr>
        <p:spPr>
          <a:xfrm>
            <a:off x="457200" y="4297680"/>
            <a:ext cx="3986784" cy="384048"/>
          </a:xfrm>
          <a:prstGeom prst="rect">
            <a:avLst/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621792" y="4297680"/>
            <a:ext cx="274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E8593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</a:t>
            </a:r>
            <a:endParaRPr lang="en-US" sz="1100" dirty="0"/>
          </a:p>
        </p:txBody>
      </p:sp>
      <p:sp>
        <p:nvSpPr>
          <p:cNvPr id="48" name="Text 46"/>
          <p:cNvSpPr/>
          <p:nvPr/>
        </p:nvSpPr>
        <p:spPr>
          <a:xfrm>
            <a:off x="914400" y="4297680"/>
            <a:ext cx="34381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Seasonal items get mixed up</a:t>
            </a:r>
            <a:endParaRPr lang="en-US" sz="1050" dirty="0"/>
          </a:p>
        </p:txBody>
      </p:sp>
      <p:sp>
        <p:nvSpPr>
          <p:cNvPr id="49" name="Shape 47"/>
          <p:cNvSpPr/>
          <p:nvPr/>
        </p:nvSpPr>
        <p:spPr>
          <a:xfrm>
            <a:off x="4700016" y="4297680"/>
            <a:ext cx="3986784" cy="384048"/>
          </a:xfrm>
          <a:prstGeom prst="rect">
            <a:avLst/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4864608" y="4389120"/>
            <a:ext cx="201168" cy="201168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4864608" y="4389120"/>
            <a:ext cx="2011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000" dirty="0"/>
          </a:p>
        </p:txBody>
      </p:sp>
      <p:sp>
        <p:nvSpPr>
          <p:cNvPr id="52" name="Text 50"/>
          <p:cNvSpPr/>
          <p:nvPr/>
        </p:nvSpPr>
        <p:spPr>
          <a:xfrm>
            <a:off x="5157216" y="4297680"/>
            <a:ext cx="343814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One-tap season filter — winter or summer</a:t>
            </a:r>
            <a:endParaRPr lang="en-US" sz="1050" dirty="0"/>
          </a:p>
        </p:txBody>
      </p:sp>
      <p:sp>
        <p:nvSpPr>
          <p:cNvPr id="53" name="Shape 51"/>
          <p:cNvSpPr/>
          <p:nvPr/>
        </p:nvSpPr>
        <p:spPr>
          <a:xfrm>
            <a:off x="457200" y="4937760"/>
            <a:ext cx="146304" cy="14630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58368" y="486460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1000" dirty="0"/>
          </a:p>
        </p:txBody>
      </p:sp>
      <p:sp>
        <p:nvSpPr>
          <p:cNvPr id="55" name="Text 53"/>
          <p:cNvSpPr/>
          <p:nvPr/>
        </p:nvSpPr>
        <p:spPr>
          <a:xfrm>
            <a:off x="8229600" y="486460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/ 15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108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 AI STYLIST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personal style assistant — every morning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1691640"/>
            <a:ext cx="1933956" cy="150876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691640"/>
            <a:ext cx="1933956" cy="45720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168146" y="1892808"/>
            <a:ext cx="512064" cy="512064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168146" y="1892808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548640" y="2478024"/>
            <a:ext cx="175107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Weather is checked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66928" y="2788920"/>
            <a:ext cx="17145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app reads today's temperature, rain probability and wind for your city.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2409444" y="2354580"/>
            <a:ext cx="128016" cy="182880"/>
          </a:xfrm>
          <a:prstGeom prst="chevron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555748" y="1691640"/>
            <a:ext cx="1933956" cy="150876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555748" y="1691640"/>
            <a:ext cx="1933956" cy="45720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266694" y="1892808"/>
            <a:ext cx="512064" cy="512064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66694" y="1892808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2647188" y="2478024"/>
            <a:ext cx="175107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Wardrobe is scanned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2665476" y="2788920"/>
            <a:ext cx="17145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Summer, winter, casual, formal — all your pieces are analyzed.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4507992" y="2354580"/>
            <a:ext cx="128016" cy="182880"/>
          </a:xfrm>
          <a:prstGeom prst="chevron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654296" y="1691640"/>
            <a:ext cx="1933956" cy="150876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654296" y="1691640"/>
            <a:ext cx="1933956" cy="45720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365242" y="1892808"/>
            <a:ext cx="512064" cy="512064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365242" y="1892808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4745736" y="2478024"/>
            <a:ext cx="175107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match is chosen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764024" y="2788920"/>
            <a:ext cx="17145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compares weather and outfits, then picks the most comfortable combination.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6606540" y="2354580"/>
            <a:ext cx="128016" cy="182880"/>
          </a:xfrm>
          <a:prstGeom prst="chevron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752844" y="1691640"/>
            <a:ext cx="1933956" cy="150876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6752844" y="1691640"/>
            <a:ext cx="1933956" cy="45720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7463790" y="1892808"/>
            <a:ext cx="512064" cy="512064"/>
          </a:xfrm>
          <a:prstGeom prst="ellipse">
            <a:avLst/>
          </a:prstGeom>
          <a:solidFill>
            <a:srgbClr val="1D9E75"/>
          </a:solidFill>
          <a:ln w="19050">
            <a:solidFill>
              <a:srgbClr val="5DCAA5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7463790" y="1892808"/>
            <a:ext cx="512064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200" dirty="0"/>
          </a:p>
        </p:txBody>
      </p:sp>
      <p:sp>
        <p:nvSpPr>
          <p:cNvPr id="30" name="Text 28"/>
          <p:cNvSpPr/>
          <p:nvPr/>
        </p:nvSpPr>
        <p:spPr>
          <a:xfrm>
            <a:off x="6844284" y="2478024"/>
            <a:ext cx="175107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Recommendation served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6862572" y="2788920"/>
            <a:ext cx="17145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"Today's 12°C — this shirt, jeans and boots are ideal" — clear and simple.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457200" y="3456432"/>
            <a:ext cx="8229600" cy="1188720"/>
          </a:xfrm>
          <a:prstGeom prst="rect">
            <a:avLst/>
          </a:prstGeom>
          <a:solidFill>
            <a:srgbClr val="162C22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457200" y="3456432"/>
            <a:ext cx="54864" cy="1188720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76656" y="3547872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 recommendation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676656" y="3785616"/>
            <a:ext cx="7918704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"Today in Tashkent it's 12°C, cloudy with light wind. Based on your wardrobe, the most comfortable choice: charcoal pullover shirt + blue jeans + brown leather boots. Bring a light coat too — there's a chance of rain in the evening."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457200" y="4937760"/>
            <a:ext cx="146304" cy="14630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58368" y="486460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8229600" y="486460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/ 15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108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 PRODUCT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Premium interface — phone, tablet, desktop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02920" y="1645920"/>
            <a:ext cx="2011680" cy="3017520"/>
          </a:xfrm>
          <a:prstGeom prst="roundRect">
            <a:avLst>
              <a:gd name="adj" fmla="val 8182"/>
            </a:avLst>
          </a:prstGeom>
          <a:solidFill>
            <a:srgbClr val="162C22"/>
          </a:solidFill>
          <a:ln w="12700">
            <a:solidFill>
              <a:srgbClr val="2A4D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234440" y="1682496"/>
            <a:ext cx="548640" cy="91440"/>
          </a:xfrm>
          <a:prstGeom prst="rect">
            <a:avLst/>
          </a:prstGeom>
          <a:solidFill>
            <a:srgbClr val="0A1812"/>
          </a:solidFill>
          <a:ln w="12700">
            <a:solidFill>
              <a:srgbClr val="0A181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12648" y="1810512"/>
            <a:ext cx="1792224" cy="2688336"/>
          </a:xfrm>
          <a:prstGeom prst="roundRect">
            <a:avLst>
              <a:gd name="adj" fmla="val 5102"/>
            </a:avLst>
          </a:prstGeom>
          <a:solidFill>
            <a:srgbClr val="0F2119"/>
          </a:solidFill>
          <a:ln w="12700">
            <a:solidFill>
              <a:srgbClr val="0A1812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04088" y="1956816"/>
            <a:ext cx="1609344" cy="329184"/>
          </a:xfrm>
          <a:prstGeom prst="roundRect">
            <a:avLst>
              <a:gd name="adj" fmla="val 16667"/>
            </a:avLst>
          </a:prstGeom>
          <a:solidFill>
            <a:srgbClr val="162C22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04088" y="1956816"/>
            <a:ext cx="160934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28°C  ·  Toshkent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704088" y="2377440"/>
            <a:ext cx="16093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Bugungi tavsiya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704088" y="2615184"/>
            <a:ext cx="704088" cy="457200"/>
          </a:xfrm>
          <a:prstGeom prst="roundRect">
            <a:avLst>
              <a:gd name="adj" fmla="val 10000"/>
            </a:avLst>
          </a:prstGeom>
          <a:solidFill>
            <a:srgbClr val="162C22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499616" y="2615184"/>
            <a:ext cx="704088" cy="457200"/>
          </a:xfrm>
          <a:prstGeom prst="roundRect">
            <a:avLst>
              <a:gd name="adj" fmla="val 10000"/>
            </a:avLst>
          </a:prstGeom>
          <a:solidFill>
            <a:srgbClr val="162C22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04088" y="3145536"/>
            <a:ext cx="704088" cy="457200"/>
          </a:xfrm>
          <a:prstGeom prst="roundRect">
            <a:avLst>
              <a:gd name="adj" fmla="val 10000"/>
            </a:avLst>
          </a:prstGeom>
          <a:solidFill>
            <a:srgbClr val="162C22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1499616" y="3145536"/>
            <a:ext cx="704088" cy="457200"/>
          </a:xfrm>
          <a:prstGeom prst="roundRect">
            <a:avLst>
              <a:gd name="adj" fmla="val 10000"/>
            </a:avLst>
          </a:prstGeom>
          <a:solidFill>
            <a:srgbClr val="162C22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704088" y="3675888"/>
            <a:ext cx="704088" cy="457200"/>
          </a:xfrm>
          <a:prstGeom prst="roundRect">
            <a:avLst>
              <a:gd name="adj" fmla="val 10000"/>
            </a:avLst>
          </a:prstGeom>
          <a:solidFill>
            <a:srgbClr val="162C22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1499616" y="3675888"/>
            <a:ext cx="704088" cy="457200"/>
          </a:xfrm>
          <a:prstGeom prst="roundRect">
            <a:avLst>
              <a:gd name="adj" fmla="val 10000"/>
            </a:avLst>
          </a:prstGeom>
          <a:solidFill>
            <a:srgbClr val="162C22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04088" y="4096512"/>
            <a:ext cx="1609344" cy="310896"/>
          </a:xfrm>
          <a:prstGeom prst="roundRect">
            <a:avLst>
              <a:gd name="adj" fmla="val 14706"/>
            </a:avLst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04088" y="4096512"/>
            <a:ext cx="1609344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Bugun shu kiyimni kiyman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2834640" y="1645920"/>
            <a:ext cx="5852160" cy="3017520"/>
          </a:xfrm>
          <a:prstGeom prst="roundRect">
            <a:avLst>
              <a:gd name="adj" fmla="val 3030"/>
            </a:avLst>
          </a:prstGeom>
          <a:solidFill>
            <a:srgbClr val="162C22"/>
          </a:solidFill>
          <a:ln w="12700">
            <a:solidFill>
              <a:srgbClr val="2A4D3A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2834640" y="1645920"/>
            <a:ext cx="5852160" cy="256032"/>
          </a:xfrm>
          <a:prstGeom prst="rect">
            <a:avLst/>
          </a:prstGeom>
          <a:solidFill>
            <a:srgbClr val="0A1812"/>
          </a:solidFill>
          <a:ln w="12700">
            <a:solidFill>
              <a:srgbClr val="0A181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962656" y="1682496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FA8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Bosh sahifa</a:t>
            </a:r>
            <a:endParaRPr lang="en-US" sz="750" dirty="0"/>
          </a:p>
        </p:txBody>
      </p:sp>
      <p:sp>
        <p:nvSpPr>
          <p:cNvPr id="22" name="Text 20"/>
          <p:cNvSpPr/>
          <p:nvPr/>
        </p:nvSpPr>
        <p:spPr>
          <a:xfrm>
            <a:off x="3968496" y="1682496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FA8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</a:t>
            </a:r>
            <a:endParaRPr lang="en-US" sz="750" dirty="0"/>
          </a:p>
        </p:txBody>
      </p:sp>
      <p:sp>
        <p:nvSpPr>
          <p:cNvPr id="23" name="Shape 21"/>
          <p:cNvSpPr/>
          <p:nvPr/>
        </p:nvSpPr>
        <p:spPr>
          <a:xfrm>
            <a:off x="4937760" y="1682496"/>
            <a:ext cx="36576" cy="201168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974336" y="1682496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maslahat</a:t>
            </a:r>
            <a:endParaRPr lang="en-US" sz="750" dirty="0"/>
          </a:p>
        </p:txBody>
      </p:sp>
      <p:sp>
        <p:nvSpPr>
          <p:cNvPr id="25" name="Text 23"/>
          <p:cNvSpPr/>
          <p:nvPr/>
        </p:nvSpPr>
        <p:spPr>
          <a:xfrm>
            <a:off x="5980176" y="1682496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FA8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Oila</a:t>
            </a:r>
            <a:endParaRPr lang="en-US" sz="750" dirty="0"/>
          </a:p>
        </p:txBody>
      </p:sp>
      <p:sp>
        <p:nvSpPr>
          <p:cNvPr id="26" name="Shape 24"/>
          <p:cNvSpPr/>
          <p:nvPr/>
        </p:nvSpPr>
        <p:spPr>
          <a:xfrm>
            <a:off x="2980944" y="2103120"/>
            <a:ext cx="1645920" cy="2377440"/>
          </a:xfrm>
          <a:prstGeom prst="rect">
            <a:avLst/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108960" y="2212848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28°C</a:t>
            </a:r>
            <a:endParaRPr lang="en-US" sz="2200" dirty="0"/>
          </a:p>
        </p:txBody>
      </p:sp>
      <p:sp>
        <p:nvSpPr>
          <p:cNvPr id="28" name="Text 26"/>
          <p:cNvSpPr/>
          <p:nvPr/>
        </p:nvSpPr>
        <p:spPr>
          <a:xfrm>
            <a:off x="3108960" y="2578608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Quruq, shamolsiz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3108960" y="2926080"/>
            <a:ext cx="1371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47 ta kiyim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3108960" y="3200400"/>
            <a:ext cx="1371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oila a'zosi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3108960" y="3474720"/>
            <a:ext cx="1371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sevimli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4754880" y="21031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Bugungi AI tavsiya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4754880" y="2468880"/>
            <a:ext cx="1188720" cy="1371600"/>
          </a:xfrm>
          <a:prstGeom prst="roundRect">
            <a:avLst>
              <a:gd name="adj" fmla="val 4615"/>
            </a:avLst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4846320" y="2560320"/>
            <a:ext cx="1005840" cy="914400"/>
          </a:xfrm>
          <a:prstGeom prst="roundRect">
            <a:avLst>
              <a:gd name="adj" fmla="val 4000"/>
            </a:avLst>
          </a:prstGeom>
          <a:solidFill>
            <a:srgbClr val="162C22"/>
          </a:solidFill>
          <a:ln w="12700">
            <a:solidFill>
              <a:srgbClr val="162C22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882896" y="3493008"/>
            <a:ext cx="93268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Ko'ylak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882896" y="3657600"/>
            <a:ext cx="9326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FA8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Rasmiy</a:t>
            </a:r>
            <a:endParaRPr lang="en-US" sz="750" dirty="0"/>
          </a:p>
        </p:txBody>
      </p:sp>
      <p:sp>
        <p:nvSpPr>
          <p:cNvPr id="37" name="Shape 35"/>
          <p:cNvSpPr/>
          <p:nvPr/>
        </p:nvSpPr>
        <p:spPr>
          <a:xfrm>
            <a:off x="6071616" y="2468880"/>
            <a:ext cx="1188720" cy="1371600"/>
          </a:xfrm>
          <a:prstGeom prst="roundRect">
            <a:avLst>
              <a:gd name="adj" fmla="val 4615"/>
            </a:avLst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6163056" y="2560320"/>
            <a:ext cx="1005840" cy="914400"/>
          </a:xfrm>
          <a:prstGeom prst="roundRect">
            <a:avLst>
              <a:gd name="adj" fmla="val 4000"/>
            </a:avLst>
          </a:prstGeom>
          <a:solidFill>
            <a:srgbClr val="162C22"/>
          </a:solidFill>
          <a:ln w="12700">
            <a:solidFill>
              <a:srgbClr val="162C22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199632" y="3493008"/>
            <a:ext cx="93268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Shim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6199632" y="3657600"/>
            <a:ext cx="9326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FA8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Kundalik</a:t>
            </a:r>
            <a:endParaRPr lang="en-US" sz="750" dirty="0"/>
          </a:p>
        </p:txBody>
      </p:sp>
      <p:sp>
        <p:nvSpPr>
          <p:cNvPr id="41" name="Shape 39"/>
          <p:cNvSpPr/>
          <p:nvPr/>
        </p:nvSpPr>
        <p:spPr>
          <a:xfrm>
            <a:off x="7388352" y="2468880"/>
            <a:ext cx="1188720" cy="1371600"/>
          </a:xfrm>
          <a:prstGeom prst="roundRect">
            <a:avLst>
              <a:gd name="adj" fmla="val 4615"/>
            </a:avLst>
          </a:prstGeom>
          <a:solidFill>
            <a:srgbClr val="0F2119"/>
          </a:solidFill>
          <a:ln w="6350">
            <a:solidFill>
              <a:srgbClr val="2A4D3A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7479792" y="2560320"/>
            <a:ext cx="1005840" cy="914400"/>
          </a:xfrm>
          <a:prstGeom prst="roundRect">
            <a:avLst>
              <a:gd name="adj" fmla="val 4000"/>
            </a:avLst>
          </a:prstGeom>
          <a:solidFill>
            <a:srgbClr val="162C22"/>
          </a:solidFill>
          <a:ln w="12700">
            <a:solidFill>
              <a:srgbClr val="162C22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7516368" y="3493008"/>
            <a:ext cx="93268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Etik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7516368" y="3657600"/>
            <a:ext cx="9326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FA89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Charm</a:t>
            </a:r>
            <a:endParaRPr lang="en-US" sz="750" dirty="0"/>
          </a:p>
        </p:txBody>
      </p:sp>
      <p:sp>
        <p:nvSpPr>
          <p:cNvPr id="45" name="Shape 43"/>
          <p:cNvSpPr/>
          <p:nvPr/>
        </p:nvSpPr>
        <p:spPr>
          <a:xfrm>
            <a:off x="4754880" y="3986784"/>
            <a:ext cx="3803904" cy="365760"/>
          </a:xfrm>
          <a:prstGeom prst="roundRect">
            <a:avLst>
              <a:gd name="adj" fmla="val 15000"/>
            </a:avLst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4754880" y="3986784"/>
            <a:ext cx="380390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Bugungi tavsiyani qabul qilaman</a:t>
            </a:r>
            <a:endParaRPr lang="en-US" sz="1100" dirty="0"/>
          </a:p>
        </p:txBody>
      </p:sp>
      <p:sp>
        <p:nvSpPr>
          <p:cNvPr id="47" name="Shape 45"/>
          <p:cNvSpPr/>
          <p:nvPr/>
        </p:nvSpPr>
        <p:spPr>
          <a:xfrm>
            <a:off x="457200" y="4937760"/>
            <a:ext cx="146304" cy="14630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658368" y="486460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1000" dirty="0"/>
          </a:p>
        </p:txBody>
      </p:sp>
      <p:sp>
        <p:nvSpPr>
          <p:cNvPr id="49" name="Text 47"/>
          <p:cNvSpPr/>
          <p:nvPr/>
        </p:nvSpPr>
        <p:spPr>
          <a:xfrm>
            <a:off x="8229600" y="486460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/ 15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108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 FAMILY MODULE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for the whole family — one app, full control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1691640"/>
            <a:ext cx="3840480" cy="283464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874520"/>
            <a:ext cx="3474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Oila profili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713232" y="2295144"/>
            <a:ext cx="420624" cy="420624"/>
          </a:xfrm>
          <a:prstGeom prst="ellipse">
            <a:avLst/>
          </a:prstGeom>
          <a:solidFill>
            <a:srgbClr val="5DCAA5"/>
          </a:solidFill>
          <a:ln w="6350">
            <a:solidFill>
              <a:srgbClr val="5DCAA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13232" y="2295144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243584" y="2313432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Dad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1243584" y="2514600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47 items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3877056" y="2295144"/>
            <a:ext cx="274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1243584" y="2788920"/>
            <a:ext cx="2834640" cy="0"/>
          </a:xfrm>
          <a:prstGeom prst="line">
            <a:avLst/>
          </a:prstGeom>
          <a:noFill/>
          <a:ln w="6350">
            <a:solidFill>
              <a:srgbClr val="2A4D3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13232" y="2862072"/>
            <a:ext cx="420624" cy="420624"/>
          </a:xfrm>
          <a:prstGeom prst="ellipse">
            <a:avLst/>
          </a:prstGeom>
          <a:solidFill>
            <a:srgbClr val="5DCAA5"/>
          </a:solidFill>
          <a:ln w="6350">
            <a:solidFill>
              <a:srgbClr val="5DCAA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13232" y="2862072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243584" y="2880360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Mom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1243584" y="308152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62 items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3877056" y="2862072"/>
            <a:ext cx="274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1243584" y="3355848"/>
            <a:ext cx="2834640" cy="0"/>
          </a:xfrm>
          <a:prstGeom prst="line">
            <a:avLst/>
          </a:prstGeom>
          <a:noFill/>
          <a:ln w="6350">
            <a:solidFill>
              <a:srgbClr val="2A4D3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713232" y="3429000"/>
            <a:ext cx="420624" cy="420624"/>
          </a:xfrm>
          <a:prstGeom prst="ellipse">
            <a:avLst/>
          </a:prstGeom>
          <a:solidFill>
            <a:srgbClr val="5DCAA5"/>
          </a:solidFill>
          <a:ln w="6350">
            <a:solidFill>
              <a:srgbClr val="5DCAA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13232" y="3429000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1243584" y="3447288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243584" y="3648456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 items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3877056" y="3429000"/>
            <a:ext cx="274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1243584" y="3922776"/>
            <a:ext cx="2834640" cy="0"/>
          </a:xfrm>
          <a:prstGeom prst="line">
            <a:avLst/>
          </a:prstGeom>
          <a:noFill/>
          <a:ln w="6350">
            <a:solidFill>
              <a:srgbClr val="2A4D3A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713232" y="3995928"/>
            <a:ext cx="420624" cy="420624"/>
          </a:xfrm>
          <a:prstGeom prst="ellipse">
            <a:avLst/>
          </a:prstGeom>
          <a:solidFill>
            <a:srgbClr val="5DCAA5"/>
          </a:solidFill>
          <a:ln w="6350">
            <a:solidFill>
              <a:srgbClr val="5DCAA5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13232" y="3995928"/>
            <a:ext cx="42062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1243584" y="4014216"/>
            <a:ext cx="27432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Daughter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243584" y="4215384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44 items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3877056" y="3995928"/>
            <a:ext cx="2743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4517136" y="1746504"/>
            <a:ext cx="274320" cy="274320"/>
          </a:xfrm>
          <a:prstGeom prst="ellipse">
            <a:avLst/>
          </a:prstGeom>
          <a:solidFill>
            <a:srgbClr val="1D9E75"/>
          </a:solidFill>
          <a:ln w="12700">
            <a:solidFill>
              <a:srgbClr val="5DCAA5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517136" y="174650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4901184" y="1728216"/>
            <a:ext cx="37856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Separate profile for each member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4901184" y="2002536"/>
            <a:ext cx="378561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Mom, dad, kids — wardrobes never mix. Each has their own digital closet.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4517136" y="2459736"/>
            <a:ext cx="274320" cy="274320"/>
          </a:xfrm>
          <a:prstGeom prst="ellipse">
            <a:avLst/>
          </a:prstGeom>
          <a:solidFill>
            <a:srgbClr val="1D9E75"/>
          </a:solidFill>
          <a:ln w="12700">
            <a:solidFill>
              <a:srgbClr val="5DCAA5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517136" y="245973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4901184" y="2441448"/>
            <a:ext cx="37856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Family AI suggestion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4901184" y="2715768"/>
            <a:ext cx="378561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"Mild outfits for everyone today" — synced suggestions for trips and outings.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4517136" y="3172968"/>
            <a:ext cx="274320" cy="274320"/>
          </a:xfrm>
          <a:prstGeom prst="ellipse">
            <a:avLst/>
          </a:prstGeom>
          <a:solidFill>
            <a:srgbClr val="1D9E75"/>
          </a:solidFill>
          <a:ln w="12700">
            <a:solidFill>
              <a:srgbClr val="5DCAA5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517136" y="317296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4901184" y="3154680"/>
            <a:ext cx="37856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Kids' mode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4901184" y="3429000"/>
            <a:ext cx="378561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dedicated category for children. Items sort by size and age automatically.</a:t>
            </a:r>
            <a:endParaRPr lang="en-US" sz="1000" dirty="0"/>
          </a:p>
        </p:txBody>
      </p:sp>
      <p:sp>
        <p:nvSpPr>
          <p:cNvPr id="42" name="Shape 40"/>
          <p:cNvSpPr/>
          <p:nvPr/>
        </p:nvSpPr>
        <p:spPr>
          <a:xfrm>
            <a:off x="4517136" y="3886200"/>
            <a:ext cx="274320" cy="274320"/>
          </a:xfrm>
          <a:prstGeom prst="ellipse">
            <a:avLst/>
          </a:prstGeom>
          <a:solidFill>
            <a:srgbClr val="1D9E75"/>
          </a:solidFill>
          <a:ln w="12700">
            <a:solidFill>
              <a:srgbClr val="5DCAA5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517136" y="388620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200" dirty="0"/>
          </a:p>
        </p:txBody>
      </p:sp>
      <p:sp>
        <p:nvSpPr>
          <p:cNvPr id="44" name="Text 42"/>
          <p:cNvSpPr/>
          <p:nvPr/>
        </p:nvSpPr>
        <p:spPr>
          <a:xfrm>
            <a:off x="4901184" y="3867912"/>
            <a:ext cx="37856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management</a:t>
            </a:r>
            <a:endParaRPr lang="en-US" sz="1200" dirty="0"/>
          </a:p>
        </p:txBody>
      </p:sp>
      <p:sp>
        <p:nvSpPr>
          <p:cNvPr id="45" name="Text 43"/>
          <p:cNvSpPr/>
          <p:nvPr/>
        </p:nvSpPr>
        <p:spPr>
          <a:xfrm>
            <a:off x="4901184" y="4142232"/>
            <a:ext cx="378561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parents can browse, sort and plan each other's wardrobes.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457200" y="4535424"/>
            <a:ext cx="8229600" cy="274320"/>
          </a:xfrm>
          <a:prstGeom prst="rect">
            <a:avLst/>
          </a:prstGeom>
          <a:solidFill>
            <a:srgbClr val="162C22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457200" y="4535424"/>
            <a:ext cx="54864" cy="274320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603504" y="4535424"/>
            <a:ext cx="7955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Family Plan: 49,900 UZS/mo — unlimited family members, family AI suggestions, shared management</a:t>
            </a:r>
            <a:endParaRPr lang="en-US" sz="950" dirty="0"/>
          </a:p>
        </p:txBody>
      </p:sp>
      <p:sp>
        <p:nvSpPr>
          <p:cNvPr id="49" name="Shape 47"/>
          <p:cNvSpPr/>
          <p:nvPr/>
        </p:nvSpPr>
        <p:spPr>
          <a:xfrm>
            <a:off x="457200" y="4937760"/>
            <a:ext cx="146304" cy="14630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58368" y="486460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1000" dirty="0"/>
          </a:p>
        </p:txBody>
      </p:sp>
      <p:sp>
        <p:nvSpPr>
          <p:cNvPr id="51" name="Text 49"/>
          <p:cNvSpPr/>
          <p:nvPr/>
        </p:nvSpPr>
        <p:spPr>
          <a:xfrm>
            <a:off x="8229600" y="486460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/ 15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108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 REVENUE MODEL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investors earn returns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1682496"/>
            <a:ext cx="4041648" cy="151790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682496"/>
            <a:ext cx="4041648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1847088"/>
            <a:ext cx="78638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3657600" y="1865376"/>
            <a:ext cx="658368" cy="274320"/>
          </a:xfrm>
          <a:prstGeom prst="roundRect">
            <a:avLst>
              <a:gd name="adj" fmla="val 13333"/>
            </a:avLst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0" y="1865376"/>
            <a:ext cx="658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70%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40080" y="2212848"/>
            <a:ext cx="36758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Monthly/yearly subscriptions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640080" y="2468880"/>
            <a:ext cx="3675888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Pro: 29,900 UZS/mo</a:t>
            </a:r>
            <a:endParaRPr lang="en-US" sz="900" dirty="0"/>
          </a:p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Family: 49,900 UZS/mo</a:t>
            </a:r>
            <a:endParaRPr lang="en-US" sz="900" dirty="0"/>
          </a:p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25% off on yearly billing</a:t>
            </a:r>
            <a:endParaRPr lang="en-US" sz="900" dirty="0"/>
          </a:p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Payments via Payme + Click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645152" y="1682496"/>
            <a:ext cx="4041648" cy="151790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645152" y="1682496"/>
            <a:ext cx="4041648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828032" y="1847088"/>
            <a:ext cx="78638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2000" dirty="0"/>
          </a:p>
        </p:txBody>
      </p:sp>
      <p:sp>
        <p:nvSpPr>
          <p:cNvPr id="15" name="Shape 13"/>
          <p:cNvSpPr/>
          <p:nvPr/>
        </p:nvSpPr>
        <p:spPr>
          <a:xfrm>
            <a:off x="7845552" y="1865376"/>
            <a:ext cx="658368" cy="274320"/>
          </a:xfrm>
          <a:prstGeom prst="roundRect">
            <a:avLst>
              <a:gd name="adj" fmla="val 13333"/>
            </a:avLst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845552" y="1865376"/>
            <a:ext cx="658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15%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828032" y="2212848"/>
            <a:ext cx="36758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 stores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4828032" y="2468880"/>
            <a:ext cx="3675888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suggests — store link is shown</a:t>
            </a:r>
            <a:endParaRPr lang="en-US" sz="900" dirty="0"/>
          </a:p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NEXT, LC Waikiki, Uzum Market and more</a:t>
            </a:r>
            <a:endParaRPr lang="en-US" sz="900" dirty="0"/>
          </a:p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3-10% commission per purchase</a:t>
            </a:r>
            <a:endParaRPr lang="en-US" sz="900" dirty="0"/>
          </a:p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Frictionless for the user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457200" y="3346704"/>
            <a:ext cx="4041648" cy="151790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57200" y="3346704"/>
            <a:ext cx="4041648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40080" y="3511296"/>
            <a:ext cx="78638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2000" dirty="0"/>
          </a:p>
        </p:txBody>
      </p:sp>
      <p:sp>
        <p:nvSpPr>
          <p:cNvPr id="22" name="Shape 20"/>
          <p:cNvSpPr/>
          <p:nvPr/>
        </p:nvSpPr>
        <p:spPr>
          <a:xfrm>
            <a:off x="3657600" y="3529584"/>
            <a:ext cx="658368" cy="274320"/>
          </a:xfrm>
          <a:prstGeom prst="roundRect">
            <a:avLst>
              <a:gd name="adj" fmla="val 13333"/>
            </a:avLst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0" y="3529584"/>
            <a:ext cx="658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10%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40080" y="3877056"/>
            <a:ext cx="36758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Premium services</a:t>
            </a:r>
            <a:endParaRPr lang="en-US" sz="1250" dirty="0"/>
          </a:p>
        </p:txBody>
      </p:sp>
      <p:sp>
        <p:nvSpPr>
          <p:cNvPr id="25" name="Text 23"/>
          <p:cNvSpPr/>
          <p:nvPr/>
        </p:nvSpPr>
        <p:spPr>
          <a:xfrm>
            <a:off x="640080" y="4133088"/>
            <a:ext cx="3675888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"Analyze my wardrobe" — 19,900 UZS</a:t>
            </a:r>
            <a:endParaRPr lang="en-US" sz="900" dirty="0"/>
          </a:p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Seasonal outfit cleanup advice</a:t>
            </a:r>
            <a:endParaRPr lang="en-US" sz="900" dirty="0"/>
          </a:p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Travel outfit planning</a:t>
            </a:r>
            <a:endParaRPr lang="en-US" sz="900" dirty="0"/>
          </a:p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One-time, high-margin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4645152" y="3346704"/>
            <a:ext cx="4041648" cy="1517904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645152" y="3346704"/>
            <a:ext cx="4041648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28032" y="3511296"/>
            <a:ext cx="78638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2000" dirty="0"/>
          </a:p>
        </p:txBody>
      </p:sp>
      <p:sp>
        <p:nvSpPr>
          <p:cNvPr id="29" name="Shape 27"/>
          <p:cNvSpPr/>
          <p:nvPr/>
        </p:nvSpPr>
        <p:spPr>
          <a:xfrm>
            <a:off x="7845552" y="3529584"/>
            <a:ext cx="658368" cy="274320"/>
          </a:xfrm>
          <a:prstGeom prst="roundRect">
            <a:avLst>
              <a:gd name="adj" fmla="val 13333"/>
            </a:avLst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845552" y="3529584"/>
            <a:ext cx="6583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18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5%+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4828032" y="3877056"/>
            <a:ext cx="36758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B2B contracts</a:t>
            </a:r>
            <a:endParaRPr lang="en-US" sz="1250" dirty="0"/>
          </a:p>
        </p:txBody>
      </p:sp>
      <p:sp>
        <p:nvSpPr>
          <p:cNvPr id="32" name="Text 30"/>
          <p:cNvSpPr/>
          <p:nvPr/>
        </p:nvSpPr>
        <p:spPr>
          <a:xfrm>
            <a:off x="4828032" y="4133088"/>
            <a:ext cx="3675888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 version for clothing stores</a:t>
            </a:r>
            <a:endParaRPr lang="en-US" sz="900" dirty="0"/>
          </a:p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Corporate uniform management</a:t>
            </a:r>
            <a:endParaRPr lang="en-US" sz="900" dirty="0"/>
          </a:p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$100-500/month per contract</a:t>
            </a:r>
            <a:endParaRPr lang="en-US" sz="900" dirty="0"/>
          </a:p>
          <a:p>
            <a:pPr marL="342900" indent="-342900">
              <a:buSzPct val="100000"/>
              <a:buChar char="▪"/>
            </a:pPr>
            <a:r>
              <a:rPr lang="en-US" sz="90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Big upside in next phase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457200" y="4937760"/>
            <a:ext cx="146304" cy="14630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58368" y="486460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8229600" y="486460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/ 15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18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11480"/>
            <a:ext cx="164592" cy="36576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3108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D9E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 SALES STRATEGY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658368"/>
            <a:ext cx="82296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spc="-100" kern="0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month free → impossible not to subscribe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457200" y="1691640"/>
            <a:ext cx="1295400" cy="219456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691640"/>
            <a:ext cx="1295400" cy="5486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819656"/>
            <a:ext cx="1112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48640" y="2075688"/>
            <a:ext cx="1112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month Pro free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2569464"/>
            <a:ext cx="1112520" cy="12435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feels Premium instantly. Every feature unlocked.</a:t>
            </a:r>
            <a:endParaRPr lang="en-US" sz="850" dirty="0"/>
          </a:p>
        </p:txBody>
      </p:sp>
      <p:sp>
        <p:nvSpPr>
          <p:cNvPr id="10" name="Shape 8"/>
          <p:cNvSpPr/>
          <p:nvPr/>
        </p:nvSpPr>
        <p:spPr>
          <a:xfrm>
            <a:off x="1844040" y="1691640"/>
            <a:ext cx="1295400" cy="219456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44040" y="1691640"/>
            <a:ext cx="1295400" cy="5486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935480" y="1819656"/>
            <a:ext cx="1112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Days 1-7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1935480" y="2075688"/>
            <a:ext cx="1112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Becomes a habit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935480" y="2569464"/>
            <a:ext cx="1112520" cy="12435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AI suggestions. Adds clothes. Connects family.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3230880" y="1691640"/>
            <a:ext cx="1295400" cy="219456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230880" y="1691640"/>
            <a:ext cx="1295400" cy="5486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322320" y="1819656"/>
            <a:ext cx="1112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Days 8-25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3322320" y="2075688"/>
            <a:ext cx="1112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into life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322320" y="2569464"/>
            <a:ext cx="1112520" cy="12435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50+ items added. Can't imagine the day without it.</a:t>
            </a:r>
            <a:endParaRPr lang="en-US" sz="850" dirty="0"/>
          </a:p>
        </p:txBody>
      </p:sp>
      <p:sp>
        <p:nvSpPr>
          <p:cNvPr id="20" name="Shape 18"/>
          <p:cNvSpPr/>
          <p:nvPr/>
        </p:nvSpPr>
        <p:spPr>
          <a:xfrm>
            <a:off x="4617720" y="1691640"/>
            <a:ext cx="1295400" cy="219456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617720" y="1691640"/>
            <a:ext cx="1295400" cy="54864"/>
          </a:xfrm>
          <a:prstGeom prst="rect">
            <a:avLst/>
          </a:prstGeom>
          <a:solidFill>
            <a:srgbClr val="F0C9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709160" y="1819656"/>
            <a:ext cx="1112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25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4709160" y="2075688"/>
            <a:ext cx="1112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Warning shown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709160" y="2569464"/>
            <a:ext cx="1112520" cy="12435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"Pro ends in 5 days — 17 of your 47 items will be hidden."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6004560" y="1691640"/>
            <a:ext cx="1295400" cy="219456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004560" y="1691640"/>
            <a:ext cx="1295400" cy="54864"/>
          </a:xfrm>
          <a:prstGeom prst="rect">
            <a:avLst/>
          </a:prstGeom>
          <a:solidFill>
            <a:srgbClr val="F0C9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096000" y="1819656"/>
            <a:ext cx="1112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Days 28-29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6096000" y="2075688"/>
            <a:ext cx="1112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 offer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6096000" y="2569464"/>
            <a:ext cx="1112520" cy="12435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"Yearly Pro: 269,000 UZS — 2 months free. Only 48 hours."</a:t>
            </a:r>
            <a:endParaRPr lang="en-US" sz="850" dirty="0"/>
          </a:p>
        </p:txBody>
      </p:sp>
      <p:sp>
        <p:nvSpPr>
          <p:cNvPr id="30" name="Shape 28"/>
          <p:cNvSpPr/>
          <p:nvPr/>
        </p:nvSpPr>
        <p:spPr>
          <a:xfrm>
            <a:off x="7391400" y="1691640"/>
            <a:ext cx="1295400" cy="2194560"/>
          </a:xfrm>
          <a:prstGeom prst="rect">
            <a:avLst/>
          </a:prstGeom>
          <a:solidFill>
            <a:srgbClr val="0F2119"/>
          </a:solidFill>
          <a:ln w="9525">
            <a:solidFill>
              <a:srgbClr val="2A4D3A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7391400" y="1691640"/>
            <a:ext cx="1295400" cy="54864"/>
          </a:xfrm>
          <a:prstGeom prst="rect">
            <a:avLst/>
          </a:prstGeom>
          <a:solidFill>
            <a:srgbClr val="F0C9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482840" y="1819656"/>
            <a:ext cx="11125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30+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7482840" y="2075688"/>
            <a:ext cx="1112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F0FA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Limits kick in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7482840" y="2569464"/>
            <a:ext cx="1112520" cy="12435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items max. AI suggestions — 2/day. Family hidden. "Restore Pro" button always visible.</a:t>
            </a:r>
            <a:endParaRPr lang="en-US" sz="850" dirty="0"/>
          </a:p>
        </p:txBody>
      </p:sp>
      <p:sp>
        <p:nvSpPr>
          <p:cNvPr id="35" name="Shape 33"/>
          <p:cNvSpPr/>
          <p:nvPr/>
        </p:nvSpPr>
        <p:spPr>
          <a:xfrm>
            <a:off x="457200" y="4224528"/>
            <a:ext cx="8229600" cy="310896"/>
          </a:xfrm>
          <a:prstGeom prst="rect">
            <a:avLst/>
          </a:prstGeom>
          <a:solidFill>
            <a:srgbClr val="162C22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457200" y="4224528"/>
            <a:ext cx="54864" cy="310896"/>
          </a:xfrm>
          <a:prstGeom prst="rect">
            <a:avLst/>
          </a:prstGeom>
          <a:solidFill>
            <a:srgbClr val="F0C975"/>
          </a:solidFill>
          <a:ln w="12700">
            <a:solidFill>
              <a:srgbClr val="F0C975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03504" y="4224528"/>
            <a:ext cx="795528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DCA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Users with 30+ items added are 3x more likely to subscribe — loss aversion is real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457200" y="4937760"/>
            <a:ext cx="146304" cy="14630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58368" y="4864608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8E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Garderop ai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8229600" y="4864608"/>
            <a:ext cx="640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70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/ 15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Garderop 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Garderop ai — Investor Pitch Deck • 2026</dc:title>
  <dc:subject>Uzbekistan's first AI-powered wardrobe management platform</dc:subject>
  <dc:creator>Garderop ai</dc:creator>
  <cp:lastModifiedBy>Garderop ai</cp:lastModifiedBy>
  <cp:revision>1</cp:revision>
  <dcterms:created xsi:type="dcterms:W3CDTF">2026-04-28T07:17:08Z</dcterms:created>
  <dcterms:modified xsi:type="dcterms:W3CDTF">2026-04-28T07:17:08Z</dcterms:modified>
</cp:coreProperties>
</file>